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entation.xml" ContentType="application/vnd.openxmlformats-officedocument.presentationml.presentation.main+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3.xml" ContentType="application/vnd.openxmlformats-officedocument.presentationml.notesSlide+xml"/>
  <Override PartName="/ppt/notesSlides/notesSlide18.xml" ContentType="application/vnd.openxmlformats-officedocument.presentationml.notes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notesSlides/notesSlide17.xml" ContentType="application/vnd.openxmlformats-officedocument.presentationml.notesSlid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4.xml" ContentType="application/vnd.openxmlformats-officedocument.presentationml.notesSlide+xml"/>
  <Override PartName="/ppt/notesMasters/notesMaster1.xml" ContentType="application/vnd.openxmlformats-officedocument.presentationml.notesMaster+xml"/>
  <Override PartName="/ppt/theme/theme2.xml" ContentType="application/vnd.openxmlformats-officedocument.theme+xml"/>
  <Override PartName="/ppt/theme/theme1.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6" r:id="rId1"/>
  </p:sldMasterIdLst>
  <p:notesMasterIdLst>
    <p:notesMasterId r:id="rId22"/>
  </p:notesMasterIdLst>
  <p:sldIdLst>
    <p:sldId id="263" r:id="rId2"/>
    <p:sldId id="275" r:id="rId3"/>
    <p:sldId id="293" r:id="rId4"/>
    <p:sldId id="304" r:id="rId5"/>
    <p:sldId id="294" r:id="rId6"/>
    <p:sldId id="273" r:id="rId7"/>
    <p:sldId id="295" r:id="rId8"/>
    <p:sldId id="297" r:id="rId9"/>
    <p:sldId id="296" r:id="rId10"/>
    <p:sldId id="305" r:id="rId11"/>
    <p:sldId id="298" r:id="rId12"/>
    <p:sldId id="300" r:id="rId13"/>
    <p:sldId id="301" r:id="rId14"/>
    <p:sldId id="306" r:id="rId15"/>
    <p:sldId id="302" r:id="rId16"/>
    <p:sldId id="303" r:id="rId17"/>
    <p:sldId id="291" r:id="rId18"/>
    <p:sldId id="265" r:id="rId19"/>
    <p:sldId id="267" r:id="rId20"/>
    <p:sldId id="278"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370"/>
    <p:restoredTop sz="96357" autoAdjust="0"/>
  </p:normalViewPr>
  <p:slideViewPr>
    <p:cSldViewPr snapToGrid="0" snapToObjects="1">
      <p:cViewPr varScale="1">
        <p:scale>
          <a:sx n="118" d="100"/>
          <a:sy n="118" d="100"/>
        </p:scale>
        <p:origin x="114" y="19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openxmlformats.org/officeDocument/2006/relationships/customXml" Target="../customXml/item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DBC860D-B982-4F00-9503-5868D7D00C73}" type="datetimeFigureOut">
              <a:rPr lang="en-US" smtClean="0"/>
              <a:t>2/25/2021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148910B-D1B6-45FA-85CA-38CA99EBECBF}" type="slidenum">
              <a:rPr lang="en-US" smtClean="0"/>
              <a:t>‹#›</a:t>
            </a:fld>
            <a:endParaRPr lang="en-US"/>
          </a:p>
        </p:txBody>
      </p:sp>
    </p:spTree>
    <p:extLst>
      <p:ext uri="{BB962C8B-B14F-4D97-AF65-F5344CB8AC3E}">
        <p14:creationId xmlns:p14="http://schemas.microsoft.com/office/powerpoint/2010/main" val="31870014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Addie</a:t>
            </a:r>
          </a:p>
        </p:txBody>
      </p:sp>
      <p:sp>
        <p:nvSpPr>
          <p:cNvPr id="4" name="Slide Number Placeholder 3"/>
          <p:cNvSpPr>
            <a:spLocks noGrp="1"/>
          </p:cNvSpPr>
          <p:nvPr>
            <p:ph type="sldNum" sz="quarter" idx="5"/>
          </p:nvPr>
        </p:nvSpPr>
        <p:spPr/>
        <p:txBody>
          <a:bodyPr/>
          <a:lstStyle/>
          <a:p>
            <a:fld id="{8148910B-D1B6-45FA-85CA-38CA99EBECBF}" type="slidenum">
              <a:rPr lang="en-US" smtClean="0"/>
              <a:t>2</a:t>
            </a:fld>
            <a:endParaRPr lang="en-US"/>
          </a:p>
        </p:txBody>
      </p:sp>
    </p:spTree>
    <p:extLst>
      <p:ext uri="{BB962C8B-B14F-4D97-AF65-F5344CB8AC3E}">
        <p14:creationId xmlns:p14="http://schemas.microsoft.com/office/powerpoint/2010/main" val="30480242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Addie</a:t>
            </a:r>
          </a:p>
        </p:txBody>
      </p:sp>
      <p:sp>
        <p:nvSpPr>
          <p:cNvPr id="4" name="Slide Number Placeholder 3"/>
          <p:cNvSpPr>
            <a:spLocks noGrp="1"/>
          </p:cNvSpPr>
          <p:nvPr>
            <p:ph type="sldNum" sz="quarter" idx="5"/>
          </p:nvPr>
        </p:nvSpPr>
        <p:spPr/>
        <p:txBody>
          <a:bodyPr/>
          <a:lstStyle/>
          <a:p>
            <a:fld id="{8148910B-D1B6-45FA-85CA-38CA99EBECBF}" type="slidenum">
              <a:rPr lang="en-US" smtClean="0"/>
              <a:t>11</a:t>
            </a:fld>
            <a:endParaRPr lang="en-US"/>
          </a:p>
        </p:txBody>
      </p:sp>
    </p:spTree>
    <p:extLst>
      <p:ext uri="{BB962C8B-B14F-4D97-AF65-F5344CB8AC3E}">
        <p14:creationId xmlns:p14="http://schemas.microsoft.com/office/powerpoint/2010/main" val="15200903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Addie</a:t>
            </a:r>
          </a:p>
        </p:txBody>
      </p:sp>
      <p:sp>
        <p:nvSpPr>
          <p:cNvPr id="4" name="Slide Number Placeholder 3"/>
          <p:cNvSpPr>
            <a:spLocks noGrp="1"/>
          </p:cNvSpPr>
          <p:nvPr>
            <p:ph type="sldNum" sz="quarter" idx="5"/>
          </p:nvPr>
        </p:nvSpPr>
        <p:spPr/>
        <p:txBody>
          <a:bodyPr/>
          <a:lstStyle/>
          <a:p>
            <a:fld id="{8148910B-D1B6-45FA-85CA-38CA99EBECBF}" type="slidenum">
              <a:rPr lang="en-US" smtClean="0"/>
              <a:t>12</a:t>
            </a:fld>
            <a:endParaRPr lang="en-US"/>
          </a:p>
        </p:txBody>
      </p:sp>
    </p:spTree>
    <p:extLst>
      <p:ext uri="{BB962C8B-B14F-4D97-AF65-F5344CB8AC3E}">
        <p14:creationId xmlns:p14="http://schemas.microsoft.com/office/powerpoint/2010/main" val="5347743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Shannon</a:t>
            </a:r>
          </a:p>
        </p:txBody>
      </p:sp>
      <p:sp>
        <p:nvSpPr>
          <p:cNvPr id="4" name="Slide Number Placeholder 3"/>
          <p:cNvSpPr>
            <a:spLocks noGrp="1"/>
          </p:cNvSpPr>
          <p:nvPr>
            <p:ph type="sldNum" sz="quarter" idx="5"/>
          </p:nvPr>
        </p:nvSpPr>
        <p:spPr/>
        <p:txBody>
          <a:bodyPr/>
          <a:lstStyle/>
          <a:p>
            <a:fld id="{8148910B-D1B6-45FA-85CA-38CA99EBECBF}" type="slidenum">
              <a:rPr lang="en-US" smtClean="0"/>
              <a:t>13</a:t>
            </a:fld>
            <a:endParaRPr lang="en-US"/>
          </a:p>
        </p:txBody>
      </p:sp>
    </p:spTree>
    <p:extLst>
      <p:ext uri="{BB962C8B-B14F-4D97-AF65-F5344CB8AC3E}">
        <p14:creationId xmlns:p14="http://schemas.microsoft.com/office/powerpoint/2010/main" val="22917873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Shannon</a:t>
            </a:r>
          </a:p>
        </p:txBody>
      </p:sp>
      <p:sp>
        <p:nvSpPr>
          <p:cNvPr id="4" name="Slide Number Placeholder 3"/>
          <p:cNvSpPr>
            <a:spLocks noGrp="1"/>
          </p:cNvSpPr>
          <p:nvPr>
            <p:ph type="sldNum" sz="quarter" idx="5"/>
          </p:nvPr>
        </p:nvSpPr>
        <p:spPr/>
        <p:txBody>
          <a:bodyPr/>
          <a:lstStyle/>
          <a:p>
            <a:fld id="{8148910B-D1B6-45FA-85CA-38CA99EBECBF}" type="slidenum">
              <a:rPr lang="en-US" smtClean="0"/>
              <a:t>14</a:t>
            </a:fld>
            <a:endParaRPr lang="en-US"/>
          </a:p>
        </p:txBody>
      </p:sp>
    </p:spTree>
    <p:extLst>
      <p:ext uri="{BB962C8B-B14F-4D97-AF65-F5344CB8AC3E}">
        <p14:creationId xmlns:p14="http://schemas.microsoft.com/office/powerpoint/2010/main" val="23980497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Lea Ann</a:t>
            </a:r>
          </a:p>
        </p:txBody>
      </p:sp>
      <p:sp>
        <p:nvSpPr>
          <p:cNvPr id="4" name="Slide Number Placeholder 3"/>
          <p:cNvSpPr>
            <a:spLocks noGrp="1"/>
          </p:cNvSpPr>
          <p:nvPr>
            <p:ph type="sldNum" sz="quarter" idx="5"/>
          </p:nvPr>
        </p:nvSpPr>
        <p:spPr/>
        <p:txBody>
          <a:bodyPr/>
          <a:lstStyle/>
          <a:p>
            <a:fld id="{8148910B-D1B6-45FA-85CA-38CA99EBECBF}" type="slidenum">
              <a:rPr lang="en-US" smtClean="0"/>
              <a:t>15</a:t>
            </a:fld>
            <a:endParaRPr lang="en-US"/>
          </a:p>
        </p:txBody>
      </p:sp>
    </p:spTree>
    <p:extLst>
      <p:ext uri="{BB962C8B-B14F-4D97-AF65-F5344CB8AC3E}">
        <p14:creationId xmlns:p14="http://schemas.microsoft.com/office/powerpoint/2010/main" val="14990357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Kristy</a:t>
            </a:r>
          </a:p>
        </p:txBody>
      </p:sp>
      <p:sp>
        <p:nvSpPr>
          <p:cNvPr id="4" name="Slide Number Placeholder 3"/>
          <p:cNvSpPr>
            <a:spLocks noGrp="1"/>
          </p:cNvSpPr>
          <p:nvPr>
            <p:ph type="sldNum" sz="quarter" idx="5"/>
          </p:nvPr>
        </p:nvSpPr>
        <p:spPr/>
        <p:txBody>
          <a:bodyPr/>
          <a:lstStyle/>
          <a:p>
            <a:fld id="{8148910B-D1B6-45FA-85CA-38CA99EBECBF}" type="slidenum">
              <a:rPr lang="en-US" smtClean="0"/>
              <a:t>16</a:t>
            </a:fld>
            <a:endParaRPr lang="en-US"/>
          </a:p>
        </p:txBody>
      </p:sp>
    </p:spTree>
    <p:extLst>
      <p:ext uri="{BB962C8B-B14F-4D97-AF65-F5344CB8AC3E}">
        <p14:creationId xmlns:p14="http://schemas.microsoft.com/office/powerpoint/2010/main" val="14974298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Lea Ann</a:t>
            </a:r>
          </a:p>
        </p:txBody>
      </p:sp>
      <p:sp>
        <p:nvSpPr>
          <p:cNvPr id="4" name="Slide Number Placeholder 3"/>
          <p:cNvSpPr>
            <a:spLocks noGrp="1"/>
          </p:cNvSpPr>
          <p:nvPr>
            <p:ph type="sldNum" sz="quarter" idx="5"/>
          </p:nvPr>
        </p:nvSpPr>
        <p:spPr/>
        <p:txBody>
          <a:bodyPr/>
          <a:lstStyle/>
          <a:p>
            <a:fld id="{8148910B-D1B6-45FA-85CA-38CA99EBECBF}" type="slidenum">
              <a:rPr lang="en-US" smtClean="0"/>
              <a:t>17</a:t>
            </a:fld>
            <a:endParaRPr lang="en-US"/>
          </a:p>
        </p:txBody>
      </p:sp>
    </p:spTree>
    <p:extLst>
      <p:ext uri="{BB962C8B-B14F-4D97-AF65-F5344CB8AC3E}">
        <p14:creationId xmlns:p14="http://schemas.microsoft.com/office/powerpoint/2010/main" val="36055028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SHANNON</a:t>
            </a:r>
          </a:p>
        </p:txBody>
      </p:sp>
      <p:sp>
        <p:nvSpPr>
          <p:cNvPr id="4" name="Slide Number Placeholder 3"/>
          <p:cNvSpPr>
            <a:spLocks noGrp="1"/>
          </p:cNvSpPr>
          <p:nvPr>
            <p:ph type="sldNum" sz="quarter" idx="5"/>
          </p:nvPr>
        </p:nvSpPr>
        <p:spPr/>
        <p:txBody>
          <a:bodyPr/>
          <a:lstStyle/>
          <a:p>
            <a:fld id="{A9280256-6F5C-4FEF-A352-881F203DEF55}" type="slidenum">
              <a:rPr lang="en-US" smtClean="0"/>
              <a:t>18</a:t>
            </a:fld>
            <a:endParaRPr lang="en-US"/>
          </a:p>
        </p:txBody>
      </p:sp>
    </p:spTree>
    <p:extLst>
      <p:ext uri="{BB962C8B-B14F-4D97-AF65-F5344CB8AC3E}">
        <p14:creationId xmlns:p14="http://schemas.microsoft.com/office/powerpoint/2010/main" val="249266290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ADDIE</a:t>
            </a:r>
          </a:p>
        </p:txBody>
      </p:sp>
      <p:sp>
        <p:nvSpPr>
          <p:cNvPr id="4" name="Slide Number Placeholder 3"/>
          <p:cNvSpPr>
            <a:spLocks noGrp="1"/>
          </p:cNvSpPr>
          <p:nvPr>
            <p:ph type="sldNum" sz="quarter" idx="5"/>
          </p:nvPr>
        </p:nvSpPr>
        <p:spPr/>
        <p:txBody>
          <a:bodyPr/>
          <a:lstStyle/>
          <a:p>
            <a:fld id="{A9280256-6F5C-4FEF-A352-881F203DEF55}" type="slidenum">
              <a:rPr lang="en-US" smtClean="0"/>
              <a:t>19</a:t>
            </a:fld>
            <a:endParaRPr lang="en-US"/>
          </a:p>
        </p:txBody>
      </p:sp>
    </p:spTree>
    <p:extLst>
      <p:ext uri="{BB962C8B-B14F-4D97-AF65-F5344CB8AC3E}">
        <p14:creationId xmlns:p14="http://schemas.microsoft.com/office/powerpoint/2010/main" val="25657978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Shannon</a:t>
            </a:r>
          </a:p>
        </p:txBody>
      </p:sp>
      <p:sp>
        <p:nvSpPr>
          <p:cNvPr id="4" name="Slide Number Placeholder 3"/>
          <p:cNvSpPr>
            <a:spLocks noGrp="1"/>
          </p:cNvSpPr>
          <p:nvPr>
            <p:ph type="sldNum" sz="quarter" idx="5"/>
          </p:nvPr>
        </p:nvSpPr>
        <p:spPr/>
        <p:txBody>
          <a:bodyPr/>
          <a:lstStyle/>
          <a:p>
            <a:fld id="{8148910B-D1B6-45FA-85CA-38CA99EBECBF}" type="slidenum">
              <a:rPr lang="en-US" smtClean="0"/>
              <a:t>3</a:t>
            </a:fld>
            <a:endParaRPr lang="en-US"/>
          </a:p>
        </p:txBody>
      </p:sp>
    </p:spTree>
    <p:extLst>
      <p:ext uri="{BB962C8B-B14F-4D97-AF65-F5344CB8AC3E}">
        <p14:creationId xmlns:p14="http://schemas.microsoft.com/office/powerpoint/2010/main" val="8417447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Shannon</a:t>
            </a:r>
          </a:p>
        </p:txBody>
      </p:sp>
      <p:sp>
        <p:nvSpPr>
          <p:cNvPr id="4" name="Slide Number Placeholder 3"/>
          <p:cNvSpPr>
            <a:spLocks noGrp="1"/>
          </p:cNvSpPr>
          <p:nvPr>
            <p:ph type="sldNum" sz="quarter" idx="5"/>
          </p:nvPr>
        </p:nvSpPr>
        <p:spPr/>
        <p:txBody>
          <a:bodyPr/>
          <a:lstStyle/>
          <a:p>
            <a:fld id="{8148910B-D1B6-45FA-85CA-38CA99EBECBF}" type="slidenum">
              <a:rPr lang="en-US" smtClean="0"/>
              <a:t>4</a:t>
            </a:fld>
            <a:endParaRPr lang="en-US"/>
          </a:p>
        </p:txBody>
      </p:sp>
    </p:spTree>
    <p:extLst>
      <p:ext uri="{BB962C8B-B14F-4D97-AF65-F5344CB8AC3E}">
        <p14:creationId xmlns:p14="http://schemas.microsoft.com/office/powerpoint/2010/main" val="3119474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Shannon</a:t>
            </a:r>
          </a:p>
        </p:txBody>
      </p:sp>
      <p:sp>
        <p:nvSpPr>
          <p:cNvPr id="4" name="Slide Number Placeholder 3"/>
          <p:cNvSpPr>
            <a:spLocks noGrp="1"/>
          </p:cNvSpPr>
          <p:nvPr>
            <p:ph type="sldNum" sz="quarter" idx="5"/>
          </p:nvPr>
        </p:nvSpPr>
        <p:spPr/>
        <p:txBody>
          <a:bodyPr/>
          <a:lstStyle/>
          <a:p>
            <a:fld id="{8148910B-D1B6-45FA-85CA-38CA99EBECBF}" type="slidenum">
              <a:rPr lang="en-US" smtClean="0"/>
              <a:t>5</a:t>
            </a:fld>
            <a:endParaRPr lang="en-US"/>
          </a:p>
        </p:txBody>
      </p:sp>
    </p:spTree>
    <p:extLst>
      <p:ext uri="{BB962C8B-B14F-4D97-AF65-F5344CB8AC3E}">
        <p14:creationId xmlns:p14="http://schemas.microsoft.com/office/powerpoint/2010/main" val="22280769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Lea Ann </a:t>
            </a:r>
          </a:p>
        </p:txBody>
      </p:sp>
      <p:sp>
        <p:nvSpPr>
          <p:cNvPr id="4" name="Slide Number Placeholder 3"/>
          <p:cNvSpPr>
            <a:spLocks noGrp="1"/>
          </p:cNvSpPr>
          <p:nvPr>
            <p:ph type="sldNum" sz="quarter" idx="5"/>
          </p:nvPr>
        </p:nvSpPr>
        <p:spPr/>
        <p:txBody>
          <a:bodyPr/>
          <a:lstStyle/>
          <a:p>
            <a:fld id="{8148910B-D1B6-45FA-85CA-38CA99EBECBF}" type="slidenum">
              <a:rPr lang="en-US" smtClean="0"/>
              <a:t>6</a:t>
            </a:fld>
            <a:endParaRPr lang="en-US"/>
          </a:p>
        </p:txBody>
      </p:sp>
    </p:spTree>
    <p:extLst>
      <p:ext uri="{BB962C8B-B14F-4D97-AF65-F5344CB8AC3E}">
        <p14:creationId xmlns:p14="http://schemas.microsoft.com/office/powerpoint/2010/main" val="17646069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Kristy</a:t>
            </a:r>
          </a:p>
        </p:txBody>
      </p:sp>
      <p:sp>
        <p:nvSpPr>
          <p:cNvPr id="4" name="Slide Number Placeholder 3"/>
          <p:cNvSpPr>
            <a:spLocks noGrp="1"/>
          </p:cNvSpPr>
          <p:nvPr>
            <p:ph type="sldNum" sz="quarter" idx="5"/>
          </p:nvPr>
        </p:nvSpPr>
        <p:spPr/>
        <p:txBody>
          <a:bodyPr/>
          <a:lstStyle/>
          <a:p>
            <a:fld id="{8148910B-D1B6-45FA-85CA-38CA99EBECBF}" type="slidenum">
              <a:rPr lang="en-US" smtClean="0"/>
              <a:t>7</a:t>
            </a:fld>
            <a:endParaRPr lang="en-US"/>
          </a:p>
        </p:txBody>
      </p:sp>
    </p:spTree>
    <p:extLst>
      <p:ext uri="{BB962C8B-B14F-4D97-AF65-F5344CB8AC3E}">
        <p14:creationId xmlns:p14="http://schemas.microsoft.com/office/powerpoint/2010/main" val="23779290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Lea Ann</a:t>
            </a:r>
          </a:p>
        </p:txBody>
      </p:sp>
      <p:sp>
        <p:nvSpPr>
          <p:cNvPr id="4" name="Slide Number Placeholder 3"/>
          <p:cNvSpPr>
            <a:spLocks noGrp="1"/>
          </p:cNvSpPr>
          <p:nvPr>
            <p:ph type="sldNum" sz="quarter" idx="5"/>
          </p:nvPr>
        </p:nvSpPr>
        <p:spPr/>
        <p:txBody>
          <a:bodyPr/>
          <a:lstStyle/>
          <a:p>
            <a:fld id="{8148910B-D1B6-45FA-85CA-38CA99EBECBF}" type="slidenum">
              <a:rPr lang="en-US" smtClean="0"/>
              <a:t>8</a:t>
            </a:fld>
            <a:endParaRPr lang="en-US"/>
          </a:p>
        </p:txBody>
      </p:sp>
    </p:spTree>
    <p:extLst>
      <p:ext uri="{BB962C8B-B14F-4D97-AF65-F5344CB8AC3E}">
        <p14:creationId xmlns:p14="http://schemas.microsoft.com/office/powerpoint/2010/main" val="40803544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Lea Ann </a:t>
            </a:r>
          </a:p>
        </p:txBody>
      </p:sp>
      <p:sp>
        <p:nvSpPr>
          <p:cNvPr id="4" name="Slide Number Placeholder 3"/>
          <p:cNvSpPr>
            <a:spLocks noGrp="1"/>
          </p:cNvSpPr>
          <p:nvPr>
            <p:ph type="sldNum" sz="quarter" idx="5"/>
          </p:nvPr>
        </p:nvSpPr>
        <p:spPr/>
        <p:txBody>
          <a:bodyPr/>
          <a:lstStyle/>
          <a:p>
            <a:fld id="{8148910B-D1B6-45FA-85CA-38CA99EBECBF}" type="slidenum">
              <a:rPr lang="en-US" smtClean="0"/>
              <a:t>9</a:t>
            </a:fld>
            <a:endParaRPr lang="en-US"/>
          </a:p>
        </p:txBody>
      </p:sp>
    </p:spTree>
    <p:extLst>
      <p:ext uri="{BB962C8B-B14F-4D97-AF65-F5344CB8AC3E}">
        <p14:creationId xmlns:p14="http://schemas.microsoft.com/office/powerpoint/2010/main" val="42380861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Lea Ann </a:t>
            </a:r>
          </a:p>
        </p:txBody>
      </p:sp>
      <p:sp>
        <p:nvSpPr>
          <p:cNvPr id="4" name="Slide Number Placeholder 3"/>
          <p:cNvSpPr>
            <a:spLocks noGrp="1"/>
          </p:cNvSpPr>
          <p:nvPr>
            <p:ph type="sldNum" sz="quarter" idx="5"/>
          </p:nvPr>
        </p:nvSpPr>
        <p:spPr/>
        <p:txBody>
          <a:bodyPr/>
          <a:lstStyle/>
          <a:p>
            <a:fld id="{8148910B-D1B6-45FA-85CA-38CA99EBECBF}" type="slidenum">
              <a:rPr lang="en-US" smtClean="0"/>
              <a:t>10</a:t>
            </a:fld>
            <a:endParaRPr lang="en-US"/>
          </a:p>
        </p:txBody>
      </p:sp>
    </p:spTree>
    <p:extLst>
      <p:ext uri="{BB962C8B-B14F-4D97-AF65-F5344CB8AC3E}">
        <p14:creationId xmlns:p14="http://schemas.microsoft.com/office/powerpoint/2010/main" val="407164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9334D819-9F07-4261-B09B-9E467E5D9002}" type="datetimeFigureOut">
              <a:rPr lang="en-US" smtClean="0"/>
              <a:pPr/>
              <a:t>2/25/2021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1766878-3199-4EAB-94E7-2D6D11070E14}" type="slidenum">
              <a:rPr lang="en-US" smtClean="0"/>
              <a:pPr/>
              <a:t>‹#›</a:t>
            </a:fld>
            <a:endParaRPr lang="en-US" dirty="0"/>
          </a:p>
        </p:txBody>
      </p:sp>
    </p:spTree>
    <p:extLst>
      <p:ext uri="{BB962C8B-B14F-4D97-AF65-F5344CB8AC3E}">
        <p14:creationId xmlns:p14="http://schemas.microsoft.com/office/powerpoint/2010/main" val="3716789531"/>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smtClean="0"/>
              <a:pPr/>
              <a:t>2/25/2021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smtClean="0"/>
              <a:pPr/>
              <a:t>‹#›</a:t>
            </a:fld>
            <a:endParaRPr lang="en-US" dirty="0"/>
          </a:p>
        </p:txBody>
      </p:sp>
    </p:spTree>
    <p:extLst>
      <p:ext uri="{BB962C8B-B14F-4D97-AF65-F5344CB8AC3E}">
        <p14:creationId xmlns:p14="http://schemas.microsoft.com/office/powerpoint/2010/main" val="7640058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smtClean="0"/>
              <a:pPr/>
              <a:t>2/25/2021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smtClean="0"/>
              <a:pPr/>
              <a:t>‹#›</a:t>
            </a:fld>
            <a:endParaRPr lang="en-US" dirty="0"/>
          </a:p>
        </p:txBody>
      </p:sp>
    </p:spTree>
    <p:extLst>
      <p:ext uri="{BB962C8B-B14F-4D97-AF65-F5344CB8AC3E}">
        <p14:creationId xmlns:p14="http://schemas.microsoft.com/office/powerpoint/2010/main" val="28639471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334D819-9F07-4261-B09B-9E467E5D9002}" type="datetimeFigureOut">
              <a:rPr lang="en-US" smtClean="0"/>
              <a:pPr/>
              <a:t>2/25/2021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1766878-3199-4EAB-94E7-2D6D11070E14}" type="slidenum">
              <a:rPr lang="en-US" smtClean="0"/>
              <a:pPr/>
              <a:t>‹#›</a:t>
            </a:fld>
            <a:endParaRPr lang="en-US" dirty="0"/>
          </a:p>
        </p:txBody>
      </p:sp>
    </p:spTree>
    <p:extLst>
      <p:ext uri="{BB962C8B-B14F-4D97-AF65-F5344CB8AC3E}">
        <p14:creationId xmlns:p14="http://schemas.microsoft.com/office/powerpoint/2010/main" val="2524981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9334D819-9F07-4261-B09B-9E467E5D9002}" type="datetimeFigureOut">
              <a:rPr lang="en-US" smtClean="0"/>
              <a:pPr/>
              <a:t>2/25/2021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1766878-3199-4EAB-94E7-2D6D11070E14}" type="slidenum">
              <a:rPr lang="en-US" smtClean="0"/>
              <a:pPr/>
              <a:t>‹#›</a:t>
            </a:fld>
            <a:endParaRPr lang="en-US" dirty="0"/>
          </a:p>
        </p:txBody>
      </p:sp>
    </p:spTree>
    <p:extLst>
      <p:ext uri="{BB962C8B-B14F-4D97-AF65-F5344CB8AC3E}">
        <p14:creationId xmlns:p14="http://schemas.microsoft.com/office/powerpoint/2010/main" val="113144379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9334D819-9F07-4261-B09B-9E467E5D9002}" type="datetimeFigureOut">
              <a:rPr lang="en-US" smtClean="0"/>
              <a:pPr/>
              <a:t>2/25/2021</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71766878-3199-4EAB-94E7-2D6D11070E14}" type="slidenum">
              <a:rPr lang="en-US" smtClean="0"/>
              <a:pPr/>
              <a:t>‹#›</a:t>
            </a:fld>
            <a:endParaRPr lang="en-US" dirty="0"/>
          </a:p>
        </p:txBody>
      </p:sp>
    </p:spTree>
    <p:extLst>
      <p:ext uri="{BB962C8B-B14F-4D97-AF65-F5344CB8AC3E}">
        <p14:creationId xmlns:p14="http://schemas.microsoft.com/office/powerpoint/2010/main" val="27633658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9334D819-9F07-4261-B09B-9E467E5D9002}" type="datetimeFigureOut">
              <a:rPr lang="en-US" smtClean="0"/>
              <a:pPr/>
              <a:t>2/25/2021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1766878-3199-4EAB-94E7-2D6D11070E14}" type="slidenum">
              <a:rPr lang="en-US" smtClean="0"/>
              <a:pPr/>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7838823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334D819-9F07-4261-B09B-9E467E5D9002}" type="datetimeFigureOut">
              <a:rPr lang="en-US" smtClean="0"/>
              <a:t>2/25/2021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1766878-3199-4EAB-94E7-2D6D11070E14}" type="slidenum">
              <a:rPr lang="en-US" smtClean="0"/>
              <a:t>‹#›</a:t>
            </a:fld>
            <a:endParaRPr lang="en-US" dirty="0"/>
          </a:p>
        </p:txBody>
      </p:sp>
    </p:spTree>
    <p:extLst>
      <p:ext uri="{BB962C8B-B14F-4D97-AF65-F5344CB8AC3E}">
        <p14:creationId xmlns:p14="http://schemas.microsoft.com/office/powerpoint/2010/main" val="1260605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34D819-9F07-4261-B09B-9E467E5D9002}" type="datetimeFigureOut">
              <a:rPr lang="en-US" smtClean="0"/>
              <a:t>2/25/2021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1766878-3199-4EAB-94E7-2D6D11070E14}" type="slidenum">
              <a:rPr lang="en-US" smtClean="0"/>
              <a:t>‹#›</a:t>
            </a:fld>
            <a:endParaRPr lang="en-US" dirty="0"/>
          </a:p>
        </p:txBody>
      </p:sp>
    </p:spTree>
    <p:extLst>
      <p:ext uri="{BB962C8B-B14F-4D97-AF65-F5344CB8AC3E}">
        <p14:creationId xmlns:p14="http://schemas.microsoft.com/office/powerpoint/2010/main" val="2348066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fld id="{9334D819-9F07-4261-B09B-9E467E5D9002}" type="datetimeFigureOut">
              <a:rPr lang="en-US" smtClean="0"/>
              <a:pPr/>
              <a:t>2/25/2021</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71766878-3199-4EAB-94E7-2D6D11070E14}" type="slidenum">
              <a:rPr lang="en-US" smtClean="0"/>
              <a:pPr/>
              <a:t>‹#›</a:t>
            </a:fld>
            <a:endParaRPr lang="en-US" dirty="0"/>
          </a:p>
        </p:txBody>
      </p:sp>
    </p:spTree>
    <p:extLst>
      <p:ext uri="{BB962C8B-B14F-4D97-AF65-F5344CB8AC3E}">
        <p14:creationId xmlns:p14="http://schemas.microsoft.com/office/powerpoint/2010/main" val="12034795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9334D819-9F07-4261-B09B-9E467E5D9002}" type="datetimeFigureOut">
              <a:rPr lang="en-US" smtClean="0"/>
              <a:t>2/25/2021</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71766878-3199-4EAB-94E7-2D6D11070E14}" type="slidenum">
              <a:rPr lang="en-US" smtClean="0"/>
              <a:t>‹#›</a:t>
            </a:fld>
            <a:endParaRPr lang="en-US" dirty="0"/>
          </a:p>
        </p:txBody>
      </p:sp>
    </p:spTree>
    <p:extLst>
      <p:ext uri="{BB962C8B-B14F-4D97-AF65-F5344CB8AC3E}">
        <p14:creationId xmlns:p14="http://schemas.microsoft.com/office/powerpoint/2010/main" val="33772264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9334D819-9F07-4261-B09B-9E467E5D9002}" type="datetimeFigureOut">
              <a:rPr lang="en-US" smtClean="0"/>
              <a:pPr/>
              <a:t>2/25/2021</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71766878-3199-4EAB-94E7-2D6D11070E14}" type="slidenum">
              <a:rPr lang="en-US" smtClean="0"/>
              <a:pPr/>
              <a:t>‹#›</a:t>
            </a:fld>
            <a:endParaRPr lang="en-US" dirty="0"/>
          </a:p>
        </p:txBody>
      </p:sp>
    </p:spTree>
    <p:extLst>
      <p:ext uri="{BB962C8B-B14F-4D97-AF65-F5344CB8AC3E}">
        <p14:creationId xmlns:p14="http://schemas.microsoft.com/office/powerpoint/2010/main" val="1927156266"/>
      </p:ext>
    </p:extLst>
  </p:cSld>
  <p:clrMap bg1="lt1" tx1="dk1" bg2="lt2" tx2="dk2" accent1="accent1" accent2="accent2" accent3="accent3" accent4="accent4" accent5="accent5" accent6="accent6" hlink="hlink" folHlink="folHlink"/>
  <p:sldLayoutIdLst>
    <p:sldLayoutId id="2147483847" r:id="rId1"/>
    <p:sldLayoutId id="2147483848" r:id="rId2"/>
    <p:sldLayoutId id="2147483849" r:id="rId3"/>
    <p:sldLayoutId id="2147483850" r:id="rId4"/>
    <p:sldLayoutId id="2147483851" r:id="rId5"/>
    <p:sldLayoutId id="2147483852" r:id="rId6"/>
    <p:sldLayoutId id="2147483853" r:id="rId7"/>
    <p:sldLayoutId id="2147483854" r:id="rId8"/>
    <p:sldLayoutId id="2147483855" r:id="rId9"/>
    <p:sldLayoutId id="2147483856" r:id="rId10"/>
    <p:sldLayoutId id="2147483857"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AF7619-5653-3A46-A811-465A832AC30D}"/>
              </a:ext>
            </a:extLst>
          </p:cNvPr>
          <p:cNvSpPr>
            <a:spLocks noGrp="1"/>
          </p:cNvSpPr>
          <p:nvPr>
            <p:ph type="title"/>
          </p:nvPr>
        </p:nvSpPr>
        <p:spPr>
          <a:xfrm>
            <a:off x="342532" y="618565"/>
            <a:ext cx="3993776" cy="2017060"/>
          </a:xfrm>
        </p:spPr>
        <p:txBody>
          <a:bodyPr vert="horz" lIns="91440" tIns="45720" rIns="91440" bIns="45720" rtlCol="0" anchor="b">
            <a:normAutofit/>
          </a:bodyPr>
          <a:lstStyle/>
          <a:p>
            <a:pPr algn="ctr"/>
            <a:r>
              <a:rPr lang="en-US" sz="3200" dirty="0"/>
              <a:t>Oregon ICWA </a:t>
            </a:r>
            <a:br>
              <a:rPr lang="en-US" sz="3200" dirty="0"/>
            </a:br>
            <a:r>
              <a:rPr lang="en-US" sz="3200" dirty="0"/>
              <a:t>Q and A:  </a:t>
            </a:r>
            <a:br>
              <a:rPr lang="en-US" sz="3200" dirty="0"/>
            </a:br>
            <a:r>
              <a:rPr lang="en-US" sz="3200" dirty="0"/>
              <a:t>ASK THE EXPERTS, </a:t>
            </a:r>
            <a:r>
              <a:rPr lang="en-US" sz="2200" dirty="0"/>
              <a:t>Part 1I</a:t>
            </a:r>
          </a:p>
        </p:txBody>
      </p:sp>
      <p:sp>
        <p:nvSpPr>
          <p:cNvPr id="3" name="Text Placeholder 2">
            <a:extLst>
              <a:ext uri="{FF2B5EF4-FFF2-40B4-BE49-F238E27FC236}">
                <a16:creationId xmlns:a16="http://schemas.microsoft.com/office/drawing/2014/main" id="{F2AE9057-7C2D-CD41-A7C1-70D7FBB1181C}"/>
              </a:ext>
            </a:extLst>
          </p:cNvPr>
          <p:cNvSpPr>
            <a:spLocks noGrp="1"/>
          </p:cNvSpPr>
          <p:nvPr>
            <p:ph type="body" idx="1"/>
          </p:nvPr>
        </p:nvSpPr>
        <p:spPr>
          <a:xfrm>
            <a:off x="583080" y="3149346"/>
            <a:ext cx="3275668" cy="2390843"/>
          </a:xfrm>
        </p:spPr>
        <p:txBody>
          <a:bodyPr vert="horz" lIns="91440" tIns="45720" rIns="91440" bIns="45720" rtlCol="0">
            <a:noAutofit/>
          </a:bodyPr>
          <a:lstStyle/>
          <a:p>
            <a:pPr algn="ctr">
              <a:lnSpc>
                <a:spcPct val="102000"/>
              </a:lnSpc>
              <a:spcAft>
                <a:spcPts val="600"/>
              </a:spcAft>
            </a:pPr>
            <a:r>
              <a:rPr lang="en-US" dirty="0"/>
              <a:t>Hon. Morgan Long</a:t>
            </a:r>
          </a:p>
          <a:p>
            <a:pPr algn="ctr">
              <a:lnSpc>
                <a:spcPct val="102000"/>
              </a:lnSpc>
              <a:spcAft>
                <a:spcPts val="600"/>
              </a:spcAft>
            </a:pPr>
            <a:r>
              <a:rPr lang="en-US" dirty="0"/>
              <a:t>Adrian (Addie) Smith</a:t>
            </a:r>
          </a:p>
          <a:p>
            <a:pPr algn="ctr">
              <a:lnSpc>
                <a:spcPct val="102000"/>
              </a:lnSpc>
              <a:spcAft>
                <a:spcPts val="600"/>
              </a:spcAft>
            </a:pPr>
            <a:r>
              <a:rPr lang="en-US" dirty="0"/>
              <a:t>Lea Ann Easton</a:t>
            </a:r>
          </a:p>
          <a:p>
            <a:pPr algn="ctr">
              <a:lnSpc>
                <a:spcPct val="102000"/>
              </a:lnSpc>
              <a:spcAft>
                <a:spcPts val="600"/>
              </a:spcAft>
            </a:pPr>
            <a:r>
              <a:rPr lang="en-US" dirty="0"/>
              <a:t>Kristy Barrett</a:t>
            </a:r>
          </a:p>
          <a:p>
            <a:pPr algn="ctr">
              <a:lnSpc>
                <a:spcPct val="102000"/>
              </a:lnSpc>
              <a:spcAft>
                <a:spcPts val="600"/>
              </a:spcAft>
            </a:pPr>
            <a:r>
              <a:rPr lang="en-US" dirty="0"/>
              <a:t>Shannon Dennison</a:t>
            </a:r>
          </a:p>
          <a:p>
            <a:pPr algn="ctr">
              <a:lnSpc>
                <a:spcPct val="102000"/>
              </a:lnSpc>
              <a:spcAft>
                <a:spcPts val="600"/>
              </a:spcAft>
            </a:pPr>
            <a:r>
              <a:rPr lang="en-US" sz="1400" dirty="0"/>
              <a:t>March 15, 2021</a:t>
            </a:r>
          </a:p>
        </p:txBody>
      </p:sp>
      <p:pic>
        <p:nvPicPr>
          <p:cNvPr id="12" name="Picture 11">
            <a:extLst>
              <a:ext uri="{FF2B5EF4-FFF2-40B4-BE49-F238E27FC236}">
                <a16:creationId xmlns:a16="http://schemas.microsoft.com/office/drawing/2014/main" id="{685C41EB-ADE5-4EDE-820A-5ABDC5D64CFD}"/>
              </a:ext>
            </a:extLst>
          </p:cNvPr>
          <p:cNvPicPr/>
          <p:nvPr/>
        </p:nvPicPr>
        <p:blipFill rotWithShape="1">
          <a:blip r:embed="rId2" cstate="print"/>
          <a:srcRect t="16208" r="-2" b="15691"/>
          <a:stretch/>
        </p:blipFill>
        <p:spPr bwMode="auto">
          <a:xfrm>
            <a:off x="4639056" y="10"/>
            <a:ext cx="7552944" cy="6857990"/>
          </a:xfrm>
          <a:prstGeom prst="rect">
            <a:avLst/>
          </a:prstGeom>
          <a:noFill/>
          <a:ln>
            <a:noFill/>
          </a:ln>
          <a:effectLst/>
        </p:spPr>
      </p:pic>
    </p:spTree>
    <p:extLst>
      <p:ext uri="{BB962C8B-B14F-4D97-AF65-F5344CB8AC3E}">
        <p14:creationId xmlns:p14="http://schemas.microsoft.com/office/powerpoint/2010/main" val="3456225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8" name="Oval 7">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77894" y="1443035"/>
            <a:ext cx="3971932" cy="3971930"/>
          </a:xfrm>
          <a:prstGeom prst="ellipse">
            <a:avLst/>
          </a:prstGeom>
          <a:solidFill>
            <a:srgbClr val="FFFFFF"/>
          </a:solidFill>
          <a:ln w="317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1CE21F2-04FB-A24C-944F-A214BC2B990C}"/>
              </a:ext>
            </a:extLst>
          </p:cNvPr>
          <p:cNvSpPr>
            <a:spLocks noGrp="1"/>
          </p:cNvSpPr>
          <p:nvPr>
            <p:ph type="title"/>
          </p:nvPr>
        </p:nvSpPr>
        <p:spPr>
          <a:xfrm>
            <a:off x="1121344" y="1586484"/>
            <a:ext cx="3685032" cy="3685032"/>
          </a:xfrm>
          <a:prstGeom prst="ellipse">
            <a:avLst/>
          </a:prstGeom>
          <a:solidFill>
            <a:schemeClr val="accent2"/>
          </a:solidFill>
          <a:ln>
            <a:noFill/>
          </a:ln>
        </p:spPr>
        <p:txBody>
          <a:bodyPr>
            <a:normAutofit/>
          </a:bodyPr>
          <a:lstStyle/>
          <a:p>
            <a:r>
              <a:rPr lang="en-US" sz="2300">
                <a:solidFill>
                  <a:srgbClr val="FFFFFF"/>
                </a:solidFill>
              </a:rPr>
              <a:t>Disposition</a:t>
            </a:r>
            <a:br>
              <a:rPr lang="en-US" sz="2300">
                <a:solidFill>
                  <a:srgbClr val="FFFFFF"/>
                </a:solidFill>
              </a:rPr>
            </a:br>
            <a:r>
              <a:rPr lang="en-US" sz="2300">
                <a:solidFill>
                  <a:srgbClr val="FFFFFF"/>
                </a:solidFill>
              </a:rPr>
              <a:t>ORS 419B.310</a:t>
            </a:r>
          </a:p>
        </p:txBody>
      </p:sp>
      <p:sp>
        <p:nvSpPr>
          <p:cNvPr id="10" name="Rectangle 9">
            <a:extLst>
              <a:ext uri="{FF2B5EF4-FFF2-40B4-BE49-F238E27FC236}">
                <a16:creationId xmlns:a16="http://schemas.microsoft.com/office/drawing/2014/main" id="{5E5436DB-4E8B-43A5-AE55-1C527B62E2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18743" y="797433"/>
            <a:ext cx="5934456" cy="5263134"/>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0D65299F-028F-4AFC-B46A-8DB33E20FE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83335" y="960120"/>
            <a:ext cx="5605272" cy="493776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BE85E3C6-2C5A-F945-8176-0D2C40CFB917}"/>
              </a:ext>
            </a:extLst>
          </p:cNvPr>
          <p:cNvSpPr>
            <a:spLocks noGrp="1"/>
          </p:cNvSpPr>
          <p:nvPr>
            <p:ph idx="1"/>
          </p:nvPr>
        </p:nvSpPr>
        <p:spPr>
          <a:xfrm>
            <a:off x="6259551" y="1444752"/>
            <a:ext cx="4652840" cy="3968496"/>
          </a:xfrm>
        </p:spPr>
        <p:txBody>
          <a:bodyPr anchor="ctr">
            <a:normAutofit/>
          </a:bodyPr>
          <a:lstStyle/>
          <a:p>
            <a:r>
              <a:rPr lang="en-US">
                <a:solidFill>
                  <a:srgbClr val="404040"/>
                </a:solidFill>
              </a:rPr>
              <a:t>Has ODHS made active efforts to reunify the family? </a:t>
            </a:r>
          </a:p>
          <a:p>
            <a:pPr lvl="1"/>
            <a:r>
              <a:rPr lang="en-US">
                <a:solidFill>
                  <a:srgbClr val="404040"/>
                </a:solidFill>
              </a:rPr>
              <a:t>Include description in judgment.</a:t>
            </a:r>
          </a:p>
          <a:p>
            <a:pPr lvl="1"/>
            <a:r>
              <a:rPr lang="en-US">
                <a:solidFill>
                  <a:srgbClr val="404040"/>
                </a:solidFill>
              </a:rPr>
              <a:t>No aggravated circumstances finding in ICWA/ORICWA </a:t>
            </a:r>
          </a:p>
          <a:p>
            <a:r>
              <a:rPr lang="en-US">
                <a:solidFill>
                  <a:srgbClr val="404040"/>
                </a:solidFill>
              </a:rPr>
              <a:t>Is the child placed in accordance with the placement preferences?</a:t>
            </a:r>
          </a:p>
          <a:p>
            <a:pPr lvl="1"/>
            <a:r>
              <a:rPr lang="en-US">
                <a:solidFill>
                  <a:srgbClr val="404040"/>
                </a:solidFill>
              </a:rPr>
              <a:t>If not, is a party seeking a good cause exception?</a:t>
            </a:r>
          </a:p>
          <a:p>
            <a:pPr lvl="1"/>
            <a:r>
              <a:rPr lang="en-US">
                <a:solidFill>
                  <a:srgbClr val="404040"/>
                </a:solidFill>
              </a:rPr>
              <a:t>Is it an improper placement that must be reviewed under Section 22?</a:t>
            </a:r>
          </a:p>
          <a:p>
            <a:pPr marL="0" indent="0">
              <a:buNone/>
            </a:pPr>
            <a:endParaRPr lang="en-US">
              <a:solidFill>
                <a:srgbClr val="404040"/>
              </a:solidFill>
            </a:endParaRPr>
          </a:p>
          <a:p>
            <a:pPr marL="0" indent="0">
              <a:buNone/>
            </a:pPr>
            <a:endParaRPr lang="en-US">
              <a:solidFill>
                <a:srgbClr val="404040"/>
              </a:solidFill>
            </a:endParaRPr>
          </a:p>
          <a:p>
            <a:pPr marL="0" indent="0">
              <a:buNone/>
            </a:pPr>
            <a:endParaRPr lang="en-US">
              <a:solidFill>
                <a:srgbClr val="404040"/>
              </a:solidFill>
            </a:endParaRPr>
          </a:p>
        </p:txBody>
      </p:sp>
    </p:spTree>
    <p:extLst>
      <p:ext uri="{BB962C8B-B14F-4D97-AF65-F5344CB8AC3E}">
        <p14:creationId xmlns:p14="http://schemas.microsoft.com/office/powerpoint/2010/main" val="6551552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8" name="Oval 7">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77894" y="1443035"/>
            <a:ext cx="3971932" cy="3971930"/>
          </a:xfrm>
          <a:prstGeom prst="ellipse">
            <a:avLst/>
          </a:prstGeom>
          <a:solidFill>
            <a:srgbClr val="FFFFFF"/>
          </a:solidFill>
          <a:ln w="317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1CE21F2-04FB-A24C-944F-A214BC2B990C}"/>
              </a:ext>
            </a:extLst>
          </p:cNvPr>
          <p:cNvSpPr>
            <a:spLocks noGrp="1"/>
          </p:cNvSpPr>
          <p:nvPr>
            <p:ph type="title"/>
          </p:nvPr>
        </p:nvSpPr>
        <p:spPr>
          <a:xfrm>
            <a:off x="1121344" y="1586484"/>
            <a:ext cx="3685032" cy="3685032"/>
          </a:xfrm>
          <a:prstGeom prst="ellipse">
            <a:avLst/>
          </a:prstGeom>
          <a:solidFill>
            <a:schemeClr val="accent2"/>
          </a:solidFill>
          <a:ln>
            <a:noFill/>
          </a:ln>
        </p:spPr>
        <p:txBody>
          <a:bodyPr>
            <a:normAutofit/>
          </a:bodyPr>
          <a:lstStyle/>
          <a:p>
            <a:r>
              <a:rPr lang="en-US" sz="3000" dirty="0">
                <a:solidFill>
                  <a:srgbClr val="FFFFFF"/>
                </a:solidFill>
              </a:rPr>
              <a:t>Review</a:t>
            </a:r>
            <a:br>
              <a:rPr lang="en-US" sz="3000" dirty="0">
                <a:solidFill>
                  <a:srgbClr val="FFFFFF"/>
                </a:solidFill>
              </a:rPr>
            </a:br>
            <a:r>
              <a:rPr lang="en-US" sz="2400" dirty="0">
                <a:solidFill>
                  <a:srgbClr val="FFFFFF"/>
                </a:solidFill>
              </a:rPr>
              <a:t>ORS 419B.449</a:t>
            </a:r>
          </a:p>
        </p:txBody>
      </p:sp>
      <p:sp>
        <p:nvSpPr>
          <p:cNvPr id="10" name="Rectangle 9">
            <a:extLst>
              <a:ext uri="{FF2B5EF4-FFF2-40B4-BE49-F238E27FC236}">
                <a16:creationId xmlns:a16="http://schemas.microsoft.com/office/drawing/2014/main" id="{5E5436DB-4E8B-43A5-AE55-1C527B62E2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18743" y="797433"/>
            <a:ext cx="5934456" cy="5263134"/>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0D65299F-028F-4AFC-B46A-8DB33E20FE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83335" y="960120"/>
            <a:ext cx="5605272" cy="493776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BE85E3C6-2C5A-F945-8176-0D2C40CFB917}"/>
              </a:ext>
            </a:extLst>
          </p:cNvPr>
          <p:cNvSpPr>
            <a:spLocks noGrp="1"/>
          </p:cNvSpPr>
          <p:nvPr>
            <p:ph idx="1"/>
          </p:nvPr>
        </p:nvSpPr>
        <p:spPr>
          <a:xfrm>
            <a:off x="5783334" y="960119"/>
            <a:ext cx="5430771" cy="5100447"/>
          </a:xfrm>
        </p:spPr>
        <p:txBody>
          <a:bodyPr anchor="ctr">
            <a:normAutofit/>
          </a:bodyPr>
          <a:lstStyle/>
          <a:p>
            <a:pPr>
              <a:lnSpc>
                <a:spcPct val="90000"/>
              </a:lnSpc>
            </a:pPr>
            <a:r>
              <a:rPr lang="en-US" sz="1400" u="sng" dirty="0">
                <a:solidFill>
                  <a:srgbClr val="404040"/>
                </a:solidFill>
              </a:rPr>
              <a:t>Active efforts to reunify</a:t>
            </a:r>
            <a:r>
              <a:rPr lang="en-US" sz="1400" dirty="0">
                <a:solidFill>
                  <a:srgbClr val="404040"/>
                </a:solidFill>
              </a:rPr>
              <a:t>:</a:t>
            </a:r>
          </a:p>
          <a:p>
            <a:pPr lvl="1">
              <a:lnSpc>
                <a:spcPct val="90000"/>
              </a:lnSpc>
            </a:pPr>
            <a:r>
              <a:rPr lang="en-US" sz="1400" dirty="0">
                <a:solidFill>
                  <a:srgbClr val="404040"/>
                </a:solidFill>
              </a:rPr>
              <a:t>Finding required even after concurrent plan implemented.</a:t>
            </a:r>
          </a:p>
          <a:p>
            <a:pPr lvl="1">
              <a:lnSpc>
                <a:spcPct val="90000"/>
              </a:lnSpc>
            </a:pPr>
            <a:r>
              <a:rPr lang="en-US" sz="1400" dirty="0">
                <a:solidFill>
                  <a:srgbClr val="404040"/>
                </a:solidFill>
              </a:rPr>
              <a:t>If court finds </a:t>
            </a:r>
            <a:r>
              <a:rPr lang="en-US" sz="1400" u="sng" dirty="0">
                <a:solidFill>
                  <a:srgbClr val="404040"/>
                </a:solidFill>
              </a:rPr>
              <a:t>no active efforts</a:t>
            </a:r>
            <a:r>
              <a:rPr lang="en-US" sz="1400" dirty="0">
                <a:solidFill>
                  <a:srgbClr val="404040"/>
                </a:solidFill>
              </a:rPr>
              <a:t>:</a:t>
            </a:r>
          </a:p>
          <a:p>
            <a:pPr lvl="2">
              <a:lnSpc>
                <a:spcPct val="90000"/>
              </a:lnSpc>
            </a:pPr>
            <a:r>
              <a:rPr lang="en-US" sz="1400" dirty="0">
                <a:solidFill>
                  <a:srgbClr val="404040"/>
                </a:solidFill>
              </a:rPr>
              <a:t>Court must determine period of time it was not provided and order ODHS to provide the services necessary for active efforts;</a:t>
            </a:r>
          </a:p>
          <a:p>
            <a:pPr lvl="2">
              <a:lnSpc>
                <a:spcPct val="90000"/>
              </a:lnSpc>
            </a:pPr>
            <a:r>
              <a:rPr lang="en-US" sz="1400" dirty="0">
                <a:solidFill>
                  <a:srgbClr val="404040"/>
                </a:solidFill>
              </a:rPr>
              <a:t>Court must order:</a:t>
            </a:r>
          </a:p>
          <a:p>
            <a:pPr lvl="3">
              <a:lnSpc>
                <a:spcPct val="90000"/>
              </a:lnSpc>
            </a:pPr>
            <a:r>
              <a:rPr lang="en-US" sz="1400" dirty="0">
                <a:solidFill>
                  <a:srgbClr val="404040"/>
                </a:solidFill>
              </a:rPr>
              <a:t>the child returned home, unless the court finds returning the child will result in substantial and immediate danger or threat of danger to the Indian child;</a:t>
            </a:r>
          </a:p>
          <a:p>
            <a:pPr lvl="3">
              <a:lnSpc>
                <a:spcPct val="90000"/>
              </a:lnSpc>
            </a:pPr>
            <a:r>
              <a:rPr lang="en-US" sz="1400" dirty="0">
                <a:solidFill>
                  <a:srgbClr val="404040"/>
                </a:solidFill>
              </a:rPr>
              <a:t>The placement preferences be followed; and</a:t>
            </a:r>
          </a:p>
          <a:p>
            <a:pPr lvl="3">
              <a:lnSpc>
                <a:spcPct val="90000"/>
              </a:lnSpc>
            </a:pPr>
            <a:r>
              <a:rPr lang="en-US" sz="1400" dirty="0">
                <a:solidFill>
                  <a:srgbClr val="404040"/>
                </a:solidFill>
              </a:rPr>
              <a:t>ODHS continue to foster relationships with long term placement resources meeting the placement preferences.</a:t>
            </a:r>
          </a:p>
          <a:p>
            <a:pPr lvl="1">
              <a:lnSpc>
                <a:spcPct val="90000"/>
              </a:lnSpc>
            </a:pPr>
            <a:r>
              <a:rPr lang="en-US" sz="1400" dirty="0">
                <a:solidFill>
                  <a:srgbClr val="404040"/>
                </a:solidFill>
              </a:rPr>
              <a:t>If the child is placed at home and </a:t>
            </a:r>
            <a:r>
              <a:rPr lang="en-US" sz="1400" u="sng" dirty="0">
                <a:solidFill>
                  <a:srgbClr val="404040"/>
                </a:solidFill>
              </a:rPr>
              <a:t>the court determines the child should be removed,</a:t>
            </a:r>
            <a:r>
              <a:rPr lang="en-US" sz="1400" dirty="0">
                <a:solidFill>
                  <a:srgbClr val="404040"/>
                </a:solidFill>
              </a:rPr>
              <a:t> court must make the inquiry, notice and finding required under ORS 419B.305 and 419B.310.</a:t>
            </a:r>
          </a:p>
        </p:txBody>
      </p:sp>
    </p:spTree>
    <p:extLst>
      <p:ext uri="{BB962C8B-B14F-4D97-AF65-F5344CB8AC3E}">
        <p14:creationId xmlns:p14="http://schemas.microsoft.com/office/powerpoint/2010/main" val="18674067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8" name="Oval 7">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77894" y="1443035"/>
            <a:ext cx="3971932" cy="3971930"/>
          </a:xfrm>
          <a:prstGeom prst="ellipse">
            <a:avLst/>
          </a:prstGeom>
          <a:solidFill>
            <a:srgbClr val="FFFFFF"/>
          </a:solidFill>
          <a:ln w="317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1CE21F2-04FB-A24C-944F-A214BC2B990C}"/>
              </a:ext>
            </a:extLst>
          </p:cNvPr>
          <p:cNvSpPr>
            <a:spLocks noGrp="1"/>
          </p:cNvSpPr>
          <p:nvPr>
            <p:ph type="title"/>
          </p:nvPr>
        </p:nvSpPr>
        <p:spPr>
          <a:xfrm>
            <a:off x="1121344" y="1586484"/>
            <a:ext cx="3685032" cy="3685032"/>
          </a:xfrm>
          <a:prstGeom prst="ellipse">
            <a:avLst/>
          </a:prstGeom>
          <a:solidFill>
            <a:schemeClr val="accent2"/>
          </a:solidFill>
          <a:ln>
            <a:noFill/>
          </a:ln>
        </p:spPr>
        <p:txBody>
          <a:bodyPr>
            <a:normAutofit/>
          </a:bodyPr>
          <a:lstStyle/>
          <a:p>
            <a:r>
              <a:rPr lang="en-US" sz="2300" dirty="0">
                <a:solidFill>
                  <a:srgbClr val="FFFFFF"/>
                </a:solidFill>
              </a:rPr>
              <a:t>permanency</a:t>
            </a:r>
            <a:br>
              <a:rPr lang="en-US" sz="2300" dirty="0">
                <a:solidFill>
                  <a:srgbClr val="FFFFFF"/>
                </a:solidFill>
              </a:rPr>
            </a:br>
            <a:r>
              <a:rPr lang="en-US" sz="2300" dirty="0">
                <a:solidFill>
                  <a:srgbClr val="FFFFFF"/>
                </a:solidFill>
              </a:rPr>
              <a:t>ORS 419B.476</a:t>
            </a:r>
          </a:p>
        </p:txBody>
      </p:sp>
      <p:sp>
        <p:nvSpPr>
          <p:cNvPr id="10" name="Rectangle 9">
            <a:extLst>
              <a:ext uri="{FF2B5EF4-FFF2-40B4-BE49-F238E27FC236}">
                <a16:creationId xmlns:a16="http://schemas.microsoft.com/office/drawing/2014/main" id="{5E5436DB-4E8B-43A5-AE55-1C527B62E2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18743" y="797433"/>
            <a:ext cx="5934456" cy="5263134"/>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0D65299F-028F-4AFC-B46A-8DB33E20FE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83335" y="960120"/>
            <a:ext cx="5605272" cy="493776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BE85E3C6-2C5A-F945-8176-0D2C40CFB917}"/>
              </a:ext>
            </a:extLst>
          </p:cNvPr>
          <p:cNvSpPr>
            <a:spLocks noGrp="1"/>
          </p:cNvSpPr>
          <p:nvPr>
            <p:ph idx="1"/>
          </p:nvPr>
        </p:nvSpPr>
        <p:spPr>
          <a:xfrm>
            <a:off x="5919685" y="1367554"/>
            <a:ext cx="4652840" cy="4280363"/>
          </a:xfrm>
        </p:spPr>
        <p:txBody>
          <a:bodyPr anchor="ctr">
            <a:normAutofit fontScale="77500" lnSpcReduction="20000"/>
          </a:bodyPr>
          <a:lstStyle/>
          <a:p>
            <a:pPr lvl="2"/>
            <a:r>
              <a:rPr lang="en-US" dirty="0">
                <a:solidFill>
                  <a:srgbClr val="404040"/>
                </a:solidFill>
              </a:rPr>
              <a:t>Change of plan from reunification - new findings, by clear and convincing evidence (ORS 419B.476(5)(j)):</a:t>
            </a:r>
          </a:p>
          <a:p>
            <a:pPr lvl="3"/>
            <a:r>
              <a:rPr lang="en-US" dirty="0">
                <a:solidFill>
                  <a:srgbClr val="404040"/>
                </a:solidFill>
              </a:rPr>
              <a:t>Active efforts were provided to make it possible for the child to safely return home; </a:t>
            </a:r>
          </a:p>
          <a:p>
            <a:pPr lvl="3"/>
            <a:r>
              <a:rPr lang="en-US" dirty="0">
                <a:solidFill>
                  <a:srgbClr val="404040"/>
                </a:solidFill>
              </a:rPr>
              <a:t>Continued removal is necessary to prevent serious emotional or physical damage to the child;</a:t>
            </a:r>
          </a:p>
          <a:p>
            <a:pPr lvl="3"/>
            <a:r>
              <a:rPr lang="en-US" dirty="0">
                <a:solidFill>
                  <a:srgbClr val="404040"/>
                </a:solidFill>
              </a:rPr>
              <a:t>The parent has not made sufficient progress to make it possible for the child to safely return home; and </a:t>
            </a:r>
          </a:p>
          <a:p>
            <a:pPr lvl="3"/>
            <a:r>
              <a:rPr lang="en-US" dirty="0">
                <a:solidFill>
                  <a:srgbClr val="404040"/>
                </a:solidFill>
              </a:rPr>
              <a:t>The new permanency plan complies with the placement preferences.</a:t>
            </a:r>
          </a:p>
          <a:p>
            <a:pPr lvl="2"/>
            <a:r>
              <a:rPr lang="en-US" dirty="0">
                <a:solidFill>
                  <a:srgbClr val="404040"/>
                </a:solidFill>
              </a:rPr>
              <a:t>Court finding of </a:t>
            </a:r>
            <a:r>
              <a:rPr lang="en-US" b="1" dirty="0">
                <a:solidFill>
                  <a:srgbClr val="404040"/>
                </a:solidFill>
              </a:rPr>
              <a:t>no active efforts </a:t>
            </a:r>
            <a:r>
              <a:rPr lang="en-US" dirty="0">
                <a:solidFill>
                  <a:srgbClr val="404040"/>
                </a:solidFill>
              </a:rPr>
              <a:t>to return home (ORS 419B.476(7):</a:t>
            </a:r>
          </a:p>
          <a:p>
            <a:pPr lvl="3"/>
            <a:r>
              <a:rPr lang="en-US" dirty="0">
                <a:solidFill>
                  <a:srgbClr val="404040"/>
                </a:solidFill>
              </a:rPr>
              <a:t>The </a:t>
            </a:r>
            <a:r>
              <a:rPr lang="en-US" i="1" dirty="0">
                <a:solidFill>
                  <a:srgbClr val="404040"/>
                </a:solidFill>
              </a:rPr>
              <a:t>court may not</a:t>
            </a:r>
            <a:r>
              <a:rPr lang="en-US" dirty="0">
                <a:solidFill>
                  <a:srgbClr val="404040"/>
                </a:solidFill>
              </a:rPr>
              <a:t>, at that permanency hearing, change the permanency plan to something other than to reunify the family. </a:t>
            </a:r>
          </a:p>
          <a:p>
            <a:pPr lvl="3"/>
            <a:r>
              <a:rPr lang="en-US" dirty="0">
                <a:solidFill>
                  <a:srgbClr val="404040"/>
                </a:solidFill>
              </a:rPr>
              <a:t>The court may not </a:t>
            </a:r>
            <a:r>
              <a:rPr lang="en-US" i="1" dirty="0">
                <a:solidFill>
                  <a:srgbClr val="404040"/>
                </a:solidFill>
              </a:rPr>
              <a:t>set a date </a:t>
            </a:r>
            <a:r>
              <a:rPr lang="en-US" dirty="0">
                <a:solidFill>
                  <a:srgbClr val="404040"/>
                </a:solidFill>
              </a:rPr>
              <a:t>for a subsequent permanency hearing until the department has </a:t>
            </a:r>
            <a:r>
              <a:rPr lang="en-US" i="1" dirty="0">
                <a:solidFill>
                  <a:srgbClr val="404040"/>
                </a:solidFill>
              </a:rPr>
              <a:t>provided active efforts </a:t>
            </a:r>
            <a:r>
              <a:rPr lang="en-US" dirty="0">
                <a:solidFill>
                  <a:srgbClr val="404040"/>
                </a:solidFill>
              </a:rPr>
              <a:t>for the number of days that active efforts were not previously provided, except as otherwise required by ORS 419B.470.</a:t>
            </a:r>
          </a:p>
          <a:p>
            <a:pPr lvl="3"/>
            <a:endParaRPr lang="en-US" dirty="0">
              <a:solidFill>
                <a:srgbClr val="404040"/>
              </a:solidFill>
            </a:endParaRPr>
          </a:p>
          <a:p>
            <a:endParaRPr lang="en-US" dirty="0">
              <a:solidFill>
                <a:srgbClr val="404040"/>
              </a:solidFill>
            </a:endParaRPr>
          </a:p>
        </p:txBody>
      </p:sp>
    </p:spTree>
    <p:extLst>
      <p:ext uri="{BB962C8B-B14F-4D97-AF65-F5344CB8AC3E}">
        <p14:creationId xmlns:p14="http://schemas.microsoft.com/office/powerpoint/2010/main" val="36903739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1" name="Oval 20">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77894" y="1443035"/>
            <a:ext cx="3971932" cy="3971930"/>
          </a:xfrm>
          <a:prstGeom prst="ellipse">
            <a:avLst/>
          </a:prstGeom>
          <a:solidFill>
            <a:srgbClr val="FFFFFF"/>
          </a:solidFill>
          <a:ln w="317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1CE21F2-04FB-A24C-944F-A214BC2B990C}"/>
              </a:ext>
            </a:extLst>
          </p:cNvPr>
          <p:cNvSpPr>
            <a:spLocks noGrp="1"/>
          </p:cNvSpPr>
          <p:nvPr>
            <p:ph type="title"/>
          </p:nvPr>
        </p:nvSpPr>
        <p:spPr>
          <a:xfrm>
            <a:off x="1121344" y="1586484"/>
            <a:ext cx="3685032" cy="3685032"/>
          </a:xfrm>
          <a:prstGeom prst="ellipse">
            <a:avLst/>
          </a:prstGeom>
          <a:solidFill>
            <a:schemeClr val="accent2"/>
          </a:solidFill>
          <a:ln>
            <a:noFill/>
          </a:ln>
        </p:spPr>
        <p:txBody>
          <a:bodyPr>
            <a:normAutofit/>
          </a:bodyPr>
          <a:lstStyle/>
          <a:p>
            <a:r>
              <a:rPr lang="en-US" sz="2100">
                <a:solidFill>
                  <a:srgbClr val="FFFFFF"/>
                </a:solidFill>
              </a:rPr>
              <a:t>Durable Guardianship</a:t>
            </a:r>
            <a:br>
              <a:rPr lang="en-US" sz="2100">
                <a:solidFill>
                  <a:srgbClr val="FFFFFF"/>
                </a:solidFill>
              </a:rPr>
            </a:br>
            <a:r>
              <a:rPr lang="en-US" sz="2100">
                <a:solidFill>
                  <a:srgbClr val="FFFFFF"/>
                </a:solidFill>
              </a:rPr>
              <a:t>ORS 419B.365</a:t>
            </a:r>
          </a:p>
        </p:txBody>
      </p:sp>
      <p:sp>
        <p:nvSpPr>
          <p:cNvPr id="23" name="Rectangle 22">
            <a:extLst>
              <a:ext uri="{FF2B5EF4-FFF2-40B4-BE49-F238E27FC236}">
                <a16:creationId xmlns:a16="http://schemas.microsoft.com/office/drawing/2014/main" id="{5E5436DB-4E8B-43A5-AE55-1C527B62E2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18743" y="797433"/>
            <a:ext cx="5934456" cy="5263134"/>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24">
            <a:extLst>
              <a:ext uri="{FF2B5EF4-FFF2-40B4-BE49-F238E27FC236}">
                <a16:creationId xmlns:a16="http://schemas.microsoft.com/office/drawing/2014/main" id="{0D65299F-028F-4AFC-B46A-8DB33E20FE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83335" y="960120"/>
            <a:ext cx="5605272" cy="493776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BE85E3C6-2C5A-F945-8176-0D2C40CFB917}"/>
              </a:ext>
            </a:extLst>
          </p:cNvPr>
          <p:cNvSpPr>
            <a:spLocks noGrp="1"/>
          </p:cNvSpPr>
          <p:nvPr>
            <p:ph idx="1"/>
          </p:nvPr>
        </p:nvSpPr>
        <p:spPr>
          <a:xfrm>
            <a:off x="5701039" y="734432"/>
            <a:ext cx="5769864" cy="5515737"/>
          </a:xfrm>
        </p:spPr>
        <p:txBody>
          <a:bodyPr anchor="ctr">
            <a:normAutofit/>
          </a:bodyPr>
          <a:lstStyle/>
          <a:p>
            <a:pPr marL="0" indent="0">
              <a:lnSpc>
                <a:spcPct val="90000"/>
              </a:lnSpc>
              <a:buNone/>
            </a:pPr>
            <a:r>
              <a:rPr lang="en-US" sz="1200" dirty="0">
                <a:solidFill>
                  <a:srgbClr val="404040"/>
                </a:solidFill>
              </a:rPr>
              <a:t>The court may grant the guardianship of the Indian child only:</a:t>
            </a:r>
          </a:p>
          <a:p>
            <a:pPr>
              <a:lnSpc>
                <a:spcPct val="90000"/>
              </a:lnSpc>
            </a:pPr>
            <a:r>
              <a:rPr lang="en-US" sz="1200" dirty="0">
                <a:solidFill>
                  <a:srgbClr val="404040"/>
                </a:solidFill>
              </a:rPr>
              <a:t>If the court has offered the parties the opportunity to participate in mediation;</a:t>
            </a:r>
          </a:p>
          <a:p>
            <a:pPr>
              <a:lnSpc>
                <a:spcPct val="90000"/>
              </a:lnSpc>
            </a:pPr>
            <a:r>
              <a:rPr lang="en-US" sz="1200" dirty="0">
                <a:solidFill>
                  <a:srgbClr val="404040"/>
                </a:solidFill>
              </a:rPr>
              <a:t>If requested by the tribe, an agreement is in place that requires the proposed guardian to maintain connection between the Indian child and the Indian child’s tribe; and</a:t>
            </a:r>
          </a:p>
          <a:p>
            <a:pPr>
              <a:lnSpc>
                <a:spcPct val="90000"/>
              </a:lnSpc>
            </a:pPr>
            <a:r>
              <a:rPr lang="en-US" sz="1200" dirty="0">
                <a:solidFill>
                  <a:srgbClr val="404040"/>
                </a:solidFill>
              </a:rPr>
              <a:t>If after inquiry …&amp; notice &amp; in addition to any other findings required for TPR, the court finds: </a:t>
            </a:r>
          </a:p>
          <a:p>
            <a:pPr lvl="1">
              <a:lnSpc>
                <a:spcPct val="90000"/>
              </a:lnSpc>
            </a:pPr>
            <a:r>
              <a:rPr lang="en-US" sz="1200" dirty="0">
                <a:solidFill>
                  <a:srgbClr val="404040"/>
                </a:solidFill>
              </a:rPr>
              <a:t>By </a:t>
            </a:r>
            <a:r>
              <a:rPr lang="en-US" sz="1200" b="1" dirty="0">
                <a:solidFill>
                  <a:srgbClr val="404040"/>
                </a:solidFill>
              </a:rPr>
              <a:t>clear and convincing evidence</a:t>
            </a:r>
            <a:r>
              <a:rPr lang="en-US" sz="1200" dirty="0">
                <a:solidFill>
                  <a:srgbClr val="404040"/>
                </a:solidFill>
              </a:rPr>
              <a:t>, including QEW testimony, that the Indian child’s continued custody by the child’s parent or custody by the child’s Indian custodian is likely to result in serious emotional or physical damage to the Indian child; </a:t>
            </a:r>
          </a:p>
          <a:p>
            <a:pPr lvl="1">
              <a:lnSpc>
                <a:spcPct val="90000"/>
              </a:lnSpc>
            </a:pPr>
            <a:r>
              <a:rPr lang="en-US" sz="1200" dirty="0">
                <a:solidFill>
                  <a:srgbClr val="404040"/>
                </a:solidFill>
              </a:rPr>
              <a:t>That active efforts to reunite the family did not eliminate the necessity for guardianship based on serious emotional or physical damage to the Indian child; and </a:t>
            </a:r>
          </a:p>
          <a:p>
            <a:pPr lvl="1">
              <a:lnSpc>
                <a:spcPct val="90000"/>
              </a:lnSpc>
            </a:pPr>
            <a:r>
              <a:rPr lang="en-US" sz="1200" dirty="0">
                <a:solidFill>
                  <a:srgbClr val="404040"/>
                </a:solidFill>
              </a:rPr>
              <a:t>That the placement complies with the placement preferences. </a:t>
            </a:r>
          </a:p>
          <a:p>
            <a:pPr marL="128016" lvl="1" indent="0">
              <a:lnSpc>
                <a:spcPct val="90000"/>
              </a:lnSpc>
              <a:buNone/>
            </a:pPr>
            <a:r>
              <a:rPr lang="en-US" sz="1200" dirty="0">
                <a:solidFill>
                  <a:srgbClr val="404040"/>
                </a:solidFill>
              </a:rPr>
              <a:t> The evidence must show a causal relationship between the particular conditions in the child’s home &amp; the likelihood that custody or continued custody of the child will result in serious emotional or physical damage to the particular child who is the subject of the proceeding. Evidence that shows the existence of community or family poverty, isolation, single parenthood, custodian age, crowded or inadequate housing, substance abuse or nonconforming social behavior does not, by itself, establish a causal relationship.</a:t>
            </a:r>
          </a:p>
          <a:p>
            <a:pPr>
              <a:lnSpc>
                <a:spcPct val="90000"/>
              </a:lnSpc>
            </a:pPr>
            <a:endParaRPr lang="en-US" sz="1000" dirty="0">
              <a:solidFill>
                <a:srgbClr val="404040"/>
              </a:solidFill>
            </a:endParaRPr>
          </a:p>
        </p:txBody>
      </p:sp>
    </p:spTree>
    <p:extLst>
      <p:ext uri="{BB962C8B-B14F-4D97-AF65-F5344CB8AC3E}">
        <p14:creationId xmlns:p14="http://schemas.microsoft.com/office/powerpoint/2010/main" val="41083482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8" name="Oval 7">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77894" y="1443035"/>
            <a:ext cx="3971932" cy="3971930"/>
          </a:xfrm>
          <a:prstGeom prst="ellipse">
            <a:avLst/>
          </a:prstGeom>
          <a:solidFill>
            <a:srgbClr val="FFFFFF"/>
          </a:solidFill>
          <a:ln w="317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1CE21F2-04FB-A24C-944F-A214BC2B990C}"/>
              </a:ext>
            </a:extLst>
          </p:cNvPr>
          <p:cNvSpPr>
            <a:spLocks noGrp="1"/>
          </p:cNvSpPr>
          <p:nvPr>
            <p:ph type="title"/>
          </p:nvPr>
        </p:nvSpPr>
        <p:spPr>
          <a:xfrm>
            <a:off x="1121344" y="1586484"/>
            <a:ext cx="3685032" cy="3685032"/>
          </a:xfrm>
          <a:prstGeom prst="ellipse">
            <a:avLst/>
          </a:prstGeom>
          <a:solidFill>
            <a:schemeClr val="accent2"/>
          </a:solidFill>
          <a:ln>
            <a:noFill/>
          </a:ln>
        </p:spPr>
        <p:txBody>
          <a:bodyPr>
            <a:normAutofit/>
          </a:bodyPr>
          <a:lstStyle/>
          <a:p>
            <a:r>
              <a:rPr lang="en-US" sz="2100" dirty="0">
                <a:solidFill>
                  <a:srgbClr val="FFFFFF"/>
                </a:solidFill>
              </a:rPr>
              <a:t>Permanent</a:t>
            </a:r>
            <a:br>
              <a:rPr lang="en-US" sz="2100" dirty="0">
                <a:solidFill>
                  <a:srgbClr val="FFFFFF"/>
                </a:solidFill>
              </a:rPr>
            </a:br>
            <a:r>
              <a:rPr lang="en-US" sz="2100" dirty="0">
                <a:solidFill>
                  <a:srgbClr val="FFFFFF"/>
                </a:solidFill>
              </a:rPr>
              <a:t>Guardianship</a:t>
            </a:r>
            <a:br>
              <a:rPr lang="en-US" sz="2100" dirty="0">
                <a:solidFill>
                  <a:srgbClr val="FFFFFF"/>
                </a:solidFill>
              </a:rPr>
            </a:br>
            <a:r>
              <a:rPr lang="en-US" sz="2100" dirty="0">
                <a:solidFill>
                  <a:srgbClr val="FFFFFF"/>
                </a:solidFill>
              </a:rPr>
              <a:t>ORS 419B.366</a:t>
            </a:r>
          </a:p>
        </p:txBody>
      </p:sp>
      <p:sp>
        <p:nvSpPr>
          <p:cNvPr id="10" name="Rectangle 9">
            <a:extLst>
              <a:ext uri="{FF2B5EF4-FFF2-40B4-BE49-F238E27FC236}">
                <a16:creationId xmlns:a16="http://schemas.microsoft.com/office/drawing/2014/main" id="{5E5436DB-4E8B-43A5-AE55-1C527B62E2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18743" y="797433"/>
            <a:ext cx="5934456" cy="5263134"/>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0D65299F-028F-4AFC-B46A-8DB33E20FE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83335" y="960120"/>
            <a:ext cx="5605272" cy="493776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BE85E3C6-2C5A-F945-8176-0D2C40CFB917}"/>
              </a:ext>
            </a:extLst>
          </p:cNvPr>
          <p:cNvSpPr>
            <a:spLocks noGrp="1"/>
          </p:cNvSpPr>
          <p:nvPr>
            <p:ph idx="1"/>
          </p:nvPr>
        </p:nvSpPr>
        <p:spPr>
          <a:xfrm>
            <a:off x="5701039" y="600075"/>
            <a:ext cx="5769864" cy="6105525"/>
          </a:xfrm>
        </p:spPr>
        <p:txBody>
          <a:bodyPr anchor="ctr">
            <a:normAutofit/>
          </a:bodyPr>
          <a:lstStyle/>
          <a:p>
            <a:pPr marL="0" indent="0">
              <a:lnSpc>
                <a:spcPct val="90000"/>
              </a:lnSpc>
              <a:buNone/>
            </a:pPr>
            <a:r>
              <a:rPr lang="en-US" sz="1200" dirty="0">
                <a:solidFill>
                  <a:srgbClr val="404040"/>
                </a:solidFill>
              </a:rPr>
              <a:t>The court may grant the permanent guardianship of the Indian child only:</a:t>
            </a:r>
          </a:p>
          <a:p>
            <a:pPr>
              <a:lnSpc>
                <a:spcPct val="90000"/>
              </a:lnSpc>
            </a:pPr>
            <a:r>
              <a:rPr lang="en-US" sz="1200" dirty="0">
                <a:solidFill>
                  <a:srgbClr val="404040"/>
                </a:solidFill>
              </a:rPr>
              <a:t>If the court has offered the parties the opportunity to participate in mediation;</a:t>
            </a:r>
          </a:p>
          <a:p>
            <a:pPr>
              <a:lnSpc>
                <a:spcPct val="90000"/>
              </a:lnSpc>
            </a:pPr>
            <a:r>
              <a:rPr lang="en-US" sz="1200" dirty="0">
                <a:solidFill>
                  <a:srgbClr val="404040"/>
                </a:solidFill>
              </a:rPr>
              <a:t>If requested by the tribe, an agreement is in place that requires the proposed guardian to maintain connection between the Indian child and the Indian child’s tribe; and</a:t>
            </a:r>
          </a:p>
          <a:p>
            <a:pPr>
              <a:lnSpc>
                <a:spcPct val="90000"/>
              </a:lnSpc>
            </a:pPr>
            <a:r>
              <a:rPr lang="en-US" sz="1200" dirty="0">
                <a:solidFill>
                  <a:srgbClr val="404040"/>
                </a:solidFill>
              </a:rPr>
              <a:t>If after inquiry …&amp; notice &amp; in addition to any other findings required for TPR, the court finds: </a:t>
            </a:r>
          </a:p>
          <a:p>
            <a:pPr lvl="1">
              <a:lnSpc>
                <a:spcPct val="90000"/>
              </a:lnSpc>
            </a:pPr>
            <a:r>
              <a:rPr lang="en-US" sz="1200" b="1" dirty="0">
                <a:solidFill>
                  <a:srgbClr val="404040"/>
                </a:solidFill>
              </a:rPr>
              <a:t>Beyond a reasonable doubt</a:t>
            </a:r>
            <a:r>
              <a:rPr lang="en-US" sz="1200" dirty="0">
                <a:solidFill>
                  <a:srgbClr val="404040"/>
                </a:solidFill>
              </a:rPr>
              <a:t>, including QEW testimony, that the Indian child’s continued custody by the child’s parent or custody by the child’s Indian custodian is likely to result in serious emotional or physical damage to the Indian child; </a:t>
            </a:r>
          </a:p>
          <a:p>
            <a:pPr lvl="1">
              <a:lnSpc>
                <a:spcPct val="90000"/>
              </a:lnSpc>
            </a:pPr>
            <a:r>
              <a:rPr lang="en-US" sz="1200" dirty="0">
                <a:solidFill>
                  <a:srgbClr val="404040"/>
                </a:solidFill>
              </a:rPr>
              <a:t>That active efforts to reunite the family did not eliminate the necessity for permanent guardianship based on serious emotional or physical damage to the Indian child; and </a:t>
            </a:r>
          </a:p>
          <a:p>
            <a:pPr lvl="1">
              <a:lnSpc>
                <a:spcPct val="90000"/>
              </a:lnSpc>
            </a:pPr>
            <a:r>
              <a:rPr lang="en-US" sz="1200" dirty="0">
                <a:solidFill>
                  <a:srgbClr val="404040"/>
                </a:solidFill>
              </a:rPr>
              <a:t>The placement complies with the placement preferences. </a:t>
            </a:r>
          </a:p>
          <a:p>
            <a:pPr marL="128016" lvl="1" indent="0">
              <a:lnSpc>
                <a:spcPct val="90000"/>
              </a:lnSpc>
              <a:buNone/>
            </a:pPr>
            <a:r>
              <a:rPr lang="en-US" sz="1200" dirty="0">
                <a:solidFill>
                  <a:srgbClr val="404040"/>
                </a:solidFill>
              </a:rPr>
              <a:t> The evidence must show a causal relationship between the particular conditions in the child’s home &amp; the likelihood that custody or continued custody of the child will result in serious emotional or physical damage to the particular child who is the subject of the proceeding. Evidence that shows the existence of community or family poverty, isolation, single parenthood, custodian age, crowded or inadequate housing, substance abuse or nonconforming social behavior does not, by itself, establish a causal relationship.</a:t>
            </a:r>
          </a:p>
          <a:p>
            <a:pPr>
              <a:lnSpc>
                <a:spcPct val="90000"/>
              </a:lnSpc>
            </a:pPr>
            <a:endParaRPr lang="en-US" sz="1000" dirty="0">
              <a:solidFill>
                <a:srgbClr val="404040"/>
              </a:solidFill>
            </a:endParaRPr>
          </a:p>
        </p:txBody>
      </p:sp>
    </p:spTree>
    <p:extLst>
      <p:ext uri="{BB962C8B-B14F-4D97-AF65-F5344CB8AC3E}">
        <p14:creationId xmlns:p14="http://schemas.microsoft.com/office/powerpoint/2010/main" val="41309215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8" name="Oval 7">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77894" y="1443035"/>
            <a:ext cx="3971932" cy="3971930"/>
          </a:xfrm>
          <a:prstGeom prst="ellipse">
            <a:avLst/>
          </a:prstGeom>
          <a:solidFill>
            <a:srgbClr val="FFFFFF"/>
          </a:solidFill>
          <a:ln w="317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1CE21F2-04FB-A24C-944F-A214BC2B990C}"/>
              </a:ext>
            </a:extLst>
          </p:cNvPr>
          <p:cNvSpPr>
            <a:spLocks noGrp="1"/>
          </p:cNvSpPr>
          <p:nvPr>
            <p:ph type="title"/>
          </p:nvPr>
        </p:nvSpPr>
        <p:spPr>
          <a:xfrm>
            <a:off x="1121344" y="1586484"/>
            <a:ext cx="3685032" cy="3685032"/>
          </a:xfrm>
          <a:prstGeom prst="ellipse">
            <a:avLst/>
          </a:prstGeom>
          <a:solidFill>
            <a:schemeClr val="accent2"/>
          </a:solidFill>
          <a:ln>
            <a:noFill/>
          </a:ln>
        </p:spPr>
        <p:txBody>
          <a:bodyPr>
            <a:normAutofit/>
          </a:bodyPr>
          <a:lstStyle/>
          <a:p>
            <a:r>
              <a:rPr lang="en-US" sz="2300">
                <a:solidFill>
                  <a:srgbClr val="FFFFFF"/>
                </a:solidFill>
              </a:rPr>
              <a:t>Termination of parental rights</a:t>
            </a:r>
            <a:br>
              <a:rPr lang="en-US" sz="2300">
                <a:solidFill>
                  <a:srgbClr val="FFFFFF"/>
                </a:solidFill>
              </a:rPr>
            </a:br>
            <a:r>
              <a:rPr lang="en-US" sz="2300">
                <a:solidFill>
                  <a:srgbClr val="FFFFFF"/>
                </a:solidFill>
              </a:rPr>
              <a:t>ORS 419B.500</a:t>
            </a:r>
          </a:p>
        </p:txBody>
      </p:sp>
      <p:sp>
        <p:nvSpPr>
          <p:cNvPr id="10" name="Rectangle 9">
            <a:extLst>
              <a:ext uri="{FF2B5EF4-FFF2-40B4-BE49-F238E27FC236}">
                <a16:creationId xmlns:a16="http://schemas.microsoft.com/office/drawing/2014/main" id="{5E5436DB-4E8B-43A5-AE55-1C527B62E2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18743" y="797433"/>
            <a:ext cx="5934456" cy="5263134"/>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0D65299F-028F-4AFC-B46A-8DB33E20FE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83335" y="960120"/>
            <a:ext cx="5605272" cy="493776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BE85E3C6-2C5A-F945-8176-0D2C40CFB917}"/>
              </a:ext>
            </a:extLst>
          </p:cNvPr>
          <p:cNvSpPr>
            <a:spLocks noGrp="1"/>
          </p:cNvSpPr>
          <p:nvPr>
            <p:ph idx="1"/>
          </p:nvPr>
        </p:nvSpPr>
        <p:spPr>
          <a:xfrm>
            <a:off x="5783335" y="797433"/>
            <a:ext cx="5605272" cy="5263134"/>
          </a:xfrm>
        </p:spPr>
        <p:txBody>
          <a:bodyPr anchor="ctr">
            <a:normAutofit/>
          </a:bodyPr>
          <a:lstStyle/>
          <a:p>
            <a:pPr marL="0" indent="0">
              <a:lnSpc>
                <a:spcPct val="90000"/>
              </a:lnSpc>
              <a:buNone/>
            </a:pPr>
            <a:r>
              <a:rPr lang="en-US" sz="1200" dirty="0">
                <a:solidFill>
                  <a:srgbClr val="404040"/>
                </a:solidFill>
              </a:rPr>
              <a:t>The court may grant TPR if:</a:t>
            </a:r>
          </a:p>
          <a:p>
            <a:pPr>
              <a:lnSpc>
                <a:spcPct val="90000"/>
              </a:lnSpc>
            </a:pPr>
            <a:r>
              <a:rPr lang="en-US" sz="1200" dirty="0">
                <a:solidFill>
                  <a:srgbClr val="404040"/>
                </a:solidFill>
              </a:rPr>
              <a:t>The court has offered the parties the opportunity to participate in mediation;</a:t>
            </a:r>
          </a:p>
          <a:p>
            <a:pPr>
              <a:lnSpc>
                <a:spcPct val="90000"/>
              </a:lnSpc>
            </a:pPr>
            <a:r>
              <a:rPr lang="en-US" sz="1200" dirty="0">
                <a:solidFill>
                  <a:srgbClr val="404040"/>
                </a:solidFill>
              </a:rPr>
              <a:t>If requested by the tribe, an agreement is in place that requires the proposed adoptive resource to maintain connection between the Indian child and the Indian child’s tribe; and</a:t>
            </a:r>
          </a:p>
          <a:p>
            <a:pPr>
              <a:lnSpc>
                <a:spcPct val="90000"/>
              </a:lnSpc>
            </a:pPr>
            <a:r>
              <a:rPr lang="en-US" sz="1200" dirty="0">
                <a:solidFill>
                  <a:srgbClr val="404040"/>
                </a:solidFill>
              </a:rPr>
              <a:t>After inquiry, notice &amp; in addition to any other findings required for TPR, the court finds: </a:t>
            </a:r>
          </a:p>
          <a:p>
            <a:pPr lvl="1">
              <a:lnSpc>
                <a:spcPct val="90000"/>
              </a:lnSpc>
            </a:pPr>
            <a:r>
              <a:rPr lang="en-US" sz="1200" b="1" dirty="0">
                <a:solidFill>
                  <a:srgbClr val="404040"/>
                </a:solidFill>
              </a:rPr>
              <a:t>Beyond a reasonable doubt</a:t>
            </a:r>
            <a:r>
              <a:rPr lang="en-US" sz="1200" dirty="0">
                <a:solidFill>
                  <a:srgbClr val="404040"/>
                </a:solidFill>
              </a:rPr>
              <a:t>, including QEW testimony, that the Indian child’s continued custody by the child’s parent or custody by the child’s Indian custodian is likely to result in serious emotional or physical damage to the Indian child; </a:t>
            </a:r>
          </a:p>
          <a:p>
            <a:pPr lvl="1">
              <a:lnSpc>
                <a:spcPct val="90000"/>
              </a:lnSpc>
            </a:pPr>
            <a:r>
              <a:rPr lang="en-US" sz="1200" dirty="0">
                <a:solidFill>
                  <a:srgbClr val="404040"/>
                </a:solidFill>
              </a:rPr>
              <a:t>That active efforts to reunite the family did not eliminate the necessity for TPR based on serious emotional or physical damage to the Indian child; and </a:t>
            </a:r>
          </a:p>
          <a:p>
            <a:pPr lvl="1">
              <a:lnSpc>
                <a:spcPct val="90000"/>
              </a:lnSpc>
            </a:pPr>
            <a:r>
              <a:rPr lang="en-US" sz="1200" dirty="0">
                <a:solidFill>
                  <a:srgbClr val="404040"/>
                </a:solidFill>
              </a:rPr>
              <a:t>The placement complies with the placement preferences. </a:t>
            </a:r>
          </a:p>
          <a:p>
            <a:pPr marL="128016" lvl="1" indent="0">
              <a:lnSpc>
                <a:spcPct val="90000"/>
              </a:lnSpc>
              <a:buNone/>
            </a:pPr>
            <a:r>
              <a:rPr lang="en-US" sz="1200" dirty="0">
                <a:solidFill>
                  <a:srgbClr val="404040"/>
                </a:solidFill>
              </a:rPr>
              <a:t> The evidence must show a causal relationship between the particular conditions in the child’s home &amp; the likelihood that custody or continued custody of the child will result in serious emotional or physical damage to the particular child who is the subject of the proceeding. Evidence that shows the existence of community or family poverty, isolation, single parenthood, custodian age, crowded or inadequate housing, substance abuse or nonconforming social behavior does not, by itself, establish a causal relationship.</a:t>
            </a:r>
          </a:p>
          <a:p>
            <a:pPr>
              <a:lnSpc>
                <a:spcPct val="90000"/>
              </a:lnSpc>
            </a:pPr>
            <a:endParaRPr lang="en-US" sz="1000" dirty="0">
              <a:solidFill>
                <a:srgbClr val="404040"/>
              </a:solidFill>
            </a:endParaRPr>
          </a:p>
        </p:txBody>
      </p:sp>
    </p:spTree>
    <p:extLst>
      <p:ext uri="{BB962C8B-B14F-4D97-AF65-F5344CB8AC3E}">
        <p14:creationId xmlns:p14="http://schemas.microsoft.com/office/powerpoint/2010/main" val="22234710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3530FE0-C542-45A1-BCD8-935787009C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24625" y="640080"/>
            <a:ext cx="8924024" cy="5200996"/>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11817" y="825096"/>
            <a:ext cx="8549640" cy="4830965"/>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1">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349" y="1443035"/>
            <a:ext cx="3971932" cy="3971930"/>
          </a:xfrm>
          <a:prstGeom prst="ellipse">
            <a:avLst/>
          </a:prstGeom>
          <a:solidFill>
            <a:srgbClr val="FFFFFF"/>
          </a:solidFill>
          <a:ln w="31750">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1CE21F2-04FB-A24C-944F-A214BC2B990C}"/>
              </a:ext>
            </a:extLst>
          </p:cNvPr>
          <p:cNvSpPr>
            <a:spLocks noGrp="1"/>
          </p:cNvSpPr>
          <p:nvPr>
            <p:ph type="title"/>
          </p:nvPr>
        </p:nvSpPr>
        <p:spPr>
          <a:xfrm>
            <a:off x="786799" y="1586484"/>
            <a:ext cx="3685032" cy="3685032"/>
          </a:xfrm>
          <a:prstGeom prst="ellipse">
            <a:avLst/>
          </a:prstGeom>
          <a:solidFill>
            <a:srgbClr val="000000"/>
          </a:solidFill>
          <a:ln>
            <a:noFill/>
          </a:ln>
        </p:spPr>
        <p:txBody>
          <a:bodyPr>
            <a:normAutofit/>
          </a:bodyPr>
          <a:lstStyle/>
          <a:p>
            <a:r>
              <a:rPr lang="en-US" sz="3000">
                <a:solidFill>
                  <a:srgbClr val="FFFFFF"/>
                </a:solidFill>
              </a:rPr>
              <a:t>adoption</a:t>
            </a:r>
            <a:br>
              <a:rPr lang="en-US" sz="3000">
                <a:solidFill>
                  <a:srgbClr val="FFFFFF"/>
                </a:solidFill>
              </a:rPr>
            </a:br>
            <a:r>
              <a:rPr lang="en-US" sz="3000">
                <a:solidFill>
                  <a:srgbClr val="FFFFFF"/>
                </a:solidFill>
              </a:rPr>
              <a:t>ORS 419B.529</a:t>
            </a:r>
          </a:p>
        </p:txBody>
      </p:sp>
      <p:sp>
        <p:nvSpPr>
          <p:cNvPr id="3" name="Content Placeholder 2">
            <a:extLst>
              <a:ext uri="{FF2B5EF4-FFF2-40B4-BE49-F238E27FC236}">
                <a16:creationId xmlns:a16="http://schemas.microsoft.com/office/drawing/2014/main" id="{BE85E3C6-2C5A-F945-8176-0D2C40CFB917}"/>
              </a:ext>
            </a:extLst>
          </p:cNvPr>
          <p:cNvSpPr>
            <a:spLocks noGrp="1"/>
          </p:cNvSpPr>
          <p:nvPr>
            <p:ph idx="1"/>
          </p:nvPr>
        </p:nvSpPr>
        <p:spPr>
          <a:xfrm>
            <a:off x="5159099" y="1283546"/>
            <a:ext cx="5715917" cy="3914063"/>
          </a:xfrm>
        </p:spPr>
        <p:txBody>
          <a:bodyPr anchor="ctr">
            <a:normAutofit/>
          </a:bodyPr>
          <a:lstStyle/>
          <a:p>
            <a:r>
              <a:rPr lang="en-US" dirty="0">
                <a:solidFill>
                  <a:srgbClr val="404040"/>
                </a:solidFill>
              </a:rPr>
              <a:t>Incorporates new requirements for </a:t>
            </a:r>
            <a:r>
              <a:rPr lang="en-US" dirty="0" err="1">
                <a:solidFill>
                  <a:srgbClr val="404040"/>
                </a:solidFill>
              </a:rPr>
              <a:t>petitionless</a:t>
            </a:r>
            <a:r>
              <a:rPr lang="en-US" dirty="0">
                <a:solidFill>
                  <a:srgbClr val="404040"/>
                </a:solidFill>
              </a:rPr>
              <a:t> adoption when ORICWA applies:</a:t>
            </a:r>
          </a:p>
          <a:p>
            <a:pPr lvl="1"/>
            <a:r>
              <a:rPr lang="en-US" dirty="0">
                <a:solidFill>
                  <a:srgbClr val="404040"/>
                </a:solidFill>
              </a:rPr>
              <a:t>DHS must offer to coordinate mediation between tribe and adoptive placement;</a:t>
            </a:r>
          </a:p>
          <a:p>
            <a:pPr lvl="1"/>
            <a:r>
              <a:rPr lang="en-US" dirty="0">
                <a:solidFill>
                  <a:srgbClr val="404040"/>
                </a:solidFill>
              </a:rPr>
              <a:t>If requested by tribe, an agreement is in place that requires the proposed adoptive parent to maintain connection between the child and tribe; and </a:t>
            </a:r>
          </a:p>
          <a:p>
            <a:pPr lvl="1"/>
            <a:r>
              <a:rPr lang="en-US" dirty="0">
                <a:solidFill>
                  <a:srgbClr val="404040"/>
                </a:solidFill>
              </a:rPr>
              <a:t>If a continuing contact agreement is in place, ODHS incorporates the terms in the placement report.</a:t>
            </a:r>
          </a:p>
          <a:p>
            <a:r>
              <a:rPr lang="en-US" dirty="0">
                <a:solidFill>
                  <a:srgbClr val="404040"/>
                </a:solidFill>
              </a:rPr>
              <a:t>If the tribe and the adoptive placement enter into a continuing contact agreement, the judgment of adoption must include the terms of the agreement.</a:t>
            </a:r>
          </a:p>
          <a:p>
            <a:pPr lvl="1"/>
            <a:endParaRPr lang="en-US" dirty="0">
              <a:solidFill>
                <a:srgbClr val="404040"/>
              </a:solidFill>
            </a:endParaRPr>
          </a:p>
        </p:txBody>
      </p:sp>
    </p:spTree>
    <p:extLst>
      <p:ext uri="{BB962C8B-B14F-4D97-AF65-F5344CB8AC3E}">
        <p14:creationId xmlns:p14="http://schemas.microsoft.com/office/powerpoint/2010/main" val="21020080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23530FE0-C542-45A1-BCD8-935787009C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24625" y="640080"/>
            <a:ext cx="8924024" cy="5200996"/>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Rectangle 27">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11817" y="825096"/>
            <a:ext cx="8549640" cy="4830965"/>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349" y="1443035"/>
            <a:ext cx="3971932" cy="3971930"/>
          </a:xfrm>
          <a:prstGeom prst="ellipse">
            <a:avLst/>
          </a:prstGeom>
          <a:solidFill>
            <a:srgbClr val="FFFFFF"/>
          </a:solidFill>
          <a:ln w="31750">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F29D07A-9C68-BD4A-89DD-F53149274DEC}"/>
              </a:ext>
            </a:extLst>
          </p:cNvPr>
          <p:cNvSpPr>
            <a:spLocks noGrp="1"/>
          </p:cNvSpPr>
          <p:nvPr>
            <p:ph type="title"/>
          </p:nvPr>
        </p:nvSpPr>
        <p:spPr>
          <a:xfrm>
            <a:off x="786799" y="1586484"/>
            <a:ext cx="3685032" cy="3685032"/>
          </a:xfrm>
          <a:prstGeom prst="ellipse">
            <a:avLst/>
          </a:prstGeom>
          <a:solidFill>
            <a:srgbClr val="000000"/>
          </a:solidFill>
          <a:ln>
            <a:noFill/>
          </a:ln>
        </p:spPr>
        <p:txBody>
          <a:bodyPr>
            <a:normAutofit/>
          </a:bodyPr>
          <a:lstStyle/>
          <a:p>
            <a:r>
              <a:rPr lang="en-US" sz="2100" dirty="0">
                <a:solidFill>
                  <a:srgbClr val="FFFFFF"/>
                </a:solidFill>
              </a:rPr>
              <a:t> Placement outside of preferences</a:t>
            </a:r>
            <a:br>
              <a:rPr lang="en-US" sz="2100" dirty="0">
                <a:solidFill>
                  <a:srgbClr val="FFFFFF"/>
                </a:solidFill>
              </a:rPr>
            </a:br>
            <a:endParaRPr lang="en-US" sz="2100" dirty="0">
              <a:solidFill>
                <a:srgbClr val="FFFFFF"/>
              </a:solidFill>
            </a:endParaRPr>
          </a:p>
        </p:txBody>
      </p:sp>
      <p:sp>
        <p:nvSpPr>
          <p:cNvPr id="3" name="Content Placeholder 2">
            <a:extLst>
              <a:ext uri="{FF2B5EF4-FFF2-40B4-BE49-F238E27FC236}">
                <a16:creationId xmlns:a16="http://schemas.microsoft.com/office/drawing/2014/main" id="{16E2133E-C1D4-ED47-AE61-E88D00AF6D78}"/>
              </a:ext>
            </a:extLst>
          </p:cNvPr>
          <p:cNvSpPr>
            <a:spLocks noGrp="1"/>
          </p:cNvSpPr>
          <p:nvPr>
            <p:ph idx="1"/>
          </p:nvPr>
        </p:nvSpPr>
        <p:spPr>
          <a:xfrm>
            <a:off x="5159099" y="1283546"/>
            <a:ext cx="5715917" cy="3914063"/>
          </a:xfrm>
        </p:spPr>
        <p:txBody>
          <a:bodyPr anchor="ctr">
            <a:normAutofit/>
          </a:bodyPr>
          <a:lstStyle/>
          <a:p>
            <a:endParaRPr lang="en-US" dirty="0">
              <a:solidFill>
                <a:srgbClr val="404040"/>
              </a:solidFill>
            </a:endParaRPr>
          </a:p>
          <a:p>
            <a:r>
              <a:rPr lang="en-US" u="sng" dirty="0">
                <a:solidFill>
                  <a:srgbClr val="404040"/>
                </a:solidFill>
              </a:rPr>
              <a:t>Placement outside of the preferences:</a:t>
            </a:r>
          </a:p>
          <a:p>
            <a:pPr lvl="1"/>
            <a:r>
              <a:rPr lang="en-US" dirty="0">
                <a:solidFill>
                  <a:srgbClr val="404040"/>
                </a:solidFill>
              </a:rPr>
              <a:t>If any party asserts </a:t>
            </a:r>
            <a:r>
              <a:rPr lang="en-US" b="1" dirty="0">
                <a:solidFill>
                  <a:srgbClr val="404040"/>
                </a:solidFill>
              </a:rPr>
              <a:t>or</a:t>
            </a:r>
            <a:r>
              <a:rPr lang="en-US" dirty="0">
                <a:solidFill>
                  <a:srgbClr val="404040"/>
                </a:solidFill>
              </a:rPr>
              <a:t> </a:t>
            </a:r>
            <a:r>
              <a:rPr lang="en-US" b="1" i="1" dirty="0">
                <a:solidFill>
                  <a:srgbClr val="404040"/>
                </a:solidFill>
              </a:rPr>
              <a:t>the court has reason to believe </a:t>
            </a:r>
            <a:r>
              <a:rPr lang="en-US" dirty="0">
                <a:solidFill>
                  <a:srgbClr val="404040"/>
                </a:solidFill>
              </a:rPr>
              <a:t>the child is placed outside of the preferences, the court must make a determination regarding the placement under Section 22.</a:t>
            </a:r>
          </a:p>
          <a:p>
            <a:pPr lvl="2"/>
            <a:r>
              <a:rPr lang="en-US" dirty="0">
                <a:solidFill>
                  <a:srgbClr val="404040"/>
                </a:solidFill>
              </a:rPr>
              <a:t>Court shall invalidate the placement if the court determines Section 23 was violated; the proceeding must be vacated and the court shall order the child immediately returned to the parent or Indian custodian.  Section 22(2).</a:t>
            </a:r>
          </a:p>
          <a:p>
            <a:endParaRPr lang="en-US" dirty="0">
              <a:solidFill>
                <a:srgbClr val="404040"/>
              </a:solidFill>
            </a:endParaRPr>
          </a:p>
        </p:txBody>
      </p:sp>
    </p:spTree>
    <p:extLst>
      <p:ext uri="{BB962C8B-B14F-4D97-AF65-F5344CB8AC3E}">
        <p14:creationId xmlns:p14="http://schemas.microsoft.com/office/powerpoint/2010/main" val="35211757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3530FE0-C542-45A1-BCD8-935787009C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24625" y="640080"/>
            <a:ext cx="8924024" cy="5200996"/>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11817" y="825096"/>
            <a:ext cx="8549640" cy="4830965"/>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349" y="1443035"/>
            <a:ext cx="3971932" cy="3971930"/>
          </a:xfrm>
          <a:prstGeom prst="ellipse">
            <a:avLst/>
          </a:prstGeom>
          <a:solidFill>
            <a:srgbClr val="FFFFFF"/>
          </a:solidFill>
          <a:ln w="31750">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4486B24-222D-4114-AA5A-DC4F615E033C}"/>
              </a:ext>
            </a:extLst>
          </p:cNvPr>
          <p:cNvSpPr>
            <a:spLocks noGrp="1"/>
          </p:cNvSpPr>
          <p:nvPr>
            <p:ph type="title"/>
          </p:nvPr>
        </p:nvSpPr>
        <p:spPr>
          <a:xfrm>
            <a:off x="786799" y="1586484"/>
            <a:ext cx="3685032" cy="3685032"/>
          </a:xfrm>
          <a:prstGeom prst="ellipse">
            <a:avLst/>
          </a:prstGeom>
          <a:solidFill>
            <a:srgbClr val="000000"/>
          </a:solidFill>
          <a:ln>
            <a:noFill/>
          </a:ln>
        </p:spPr>
        <p:txBody>
          <a:bodyPr>
            <a:normAutofit/>
          </a:bodyPr>
          <a:lstStyle/>
          <a:p>
            <a:r>
              <a:rPr lang="en-US" sz="2100" dirty="0">
                <a:solidFill>
                  <a:srgbClr val="FFFFFF"/>
                </a:solidFill>
              </a:rPr>
              <a:t>Improper placement guardianship or TPR</a:t>
            </a:r>
          </a:p>
        </p:txBody>
      </p:sp>
      <p:sp>
        <p:nvSpPr>
          <p:cNvPr id="3" name="Content Placeholder 2">
            <a:extLst>
              <a:ext uri="{FF2B5EF4-FFF2-40B4-BE49-F238E27FC236}">
                <a16:creationId xmlns:a16="http://schemas.microsoft.com/office/drawing/2014/main" id="{476FFC62-B58D-4672-9864-24221F619FA3}"/>
              </a:ext>
            </a:extLst>
          </p:cNvPr>
          <p:cNvSpPr>
            <a:spLocks noGrp="1"/>
          </p:cNvSpPr>
          <p:nvPr>
            <p:ph idx="1"/>
          </p:nvPr>
        </p:nvSpPr>
        <p:spPr>
          <a:xfrm>
            <a:off x="4615280" y="733426"/>
            <a:ext cx="6789921" cy="5610224"/>
          </a:xfrm>
        </p:spPr>
        <p:txBody>
          <a:bodyPr anchor="ctr">
            <a:normAutofit/>
          </a:bodyPr>
          <a:lstStyle/>
          <a:p>
            <a:pPr>
              <a:lnSpc>
                <a:spcPct val="90000"/>
              </a:lnSpc>
            </a:pPr>
            <a:r>
              <a:rPr lang="en-US" dirty="0">
                <a:solidFill>
                  <a:srgbClr val="404040"/>
                </a:solidFill>
              </a:rPr>
              <a:t>A petition to invalidate the placement, guardianship, or TPR involving an Indian child may be filed in any court of competent jurisdiction by the child, parent or Indian custodian or tribe. </a:t>
            </a:r>
          </a:p>
          <a:p>
            <a:pPr>
              <a:lnSpc>
                <a:spcPct val="90000"/>
              </a:lnSpc>
            </a:pPr>
            <a:r>
              <a:rPr lang="en-US" dirty="0">
                <a:solidFill>
                  <a:srgbClr val="404040"/>
                </a:solidFill>
              </a:rPr>
              <a:t>The court </a:t>
            </a:r>
            <a:r>
              <a:rPr lang="en-US" b="1" dirty="0">
                <a:solidFill>
                  <a:srgbClr val="404040"/>
                </a:solidFill>
              </a:rPr>
              <a:t>shall invalidate the placement, guardianship, or TPR </a:t>
            </a:r>
            <a:r>
              <a:rPr lang="en-US" dirty="0">
                <a:solidFill>
                  <a:srgbClr val="404040"/>
                </a:solidFill>
              </a:rPr>
              <a:t>if it finds a violation of section:</a:t>
            </a:r>
          </a:p>
          <a:p>
            <a:pPr lvl="1">
              <a:lnSpc>
                <a:spcPct val="90000"/>
              </a:lnSpc>
            </a:pPr>
            <a:r>
              <a:rPr lang="en-US" dirty="0">
                <a:solidFill>
                  <a:srgbClr val="404040"/>
                </a:solidFill>
              </a:rPr>
              <a:t>12 (jurisdiction), 13 (motion to transfer), 16(2), 3(a) or (b), (5)(a) (notice and waiting periods), 17(2) (QEW testimony), 18 (active efforts), 20(1) (child and parent’s right to counsel), 21 (right to examine documents), 23 (placement preferences) </a:t>
            </a:r>
          </a:p>
          <a:p>
            <a:pPr>
              <a:lnSpc>
                <a:spcPct val="90000"/>
              </a:lnSpc>
            </a:pPr>
            <a:r>
              <a:rPr lang="en-US" dirty="0">
                <a:solidFill>
                  <a:srgbClr val="404040"/>
                </a:solidFill>
              </a:rPr>
              <a:t>The proceeding that led to the violation </a:t>
            </a:r>
            <a:r>
              <a:rPr lang="en-US" b="1" i="1" dirty="0">
                <a:solidFill>
                  <a:srgbClr val="404040"/>
                </a:solidFill>
              </a:rPr>
              <a:t>must be vacated </a:t>
            </a:r>
            <a:r>
              <a:rPr lang="en-US" dirty="0">
                <a:solidFill>
                  <a:srgbClr val="404040"/>
                </a:solidFill>
              </a:rPr>
              <a:t>&amp;, if the proceeding led to the removal or placement of the Indian child, the </a:t>
            </a:r>
            <a:r>
              <a:rPr lang="en-US" b="1" i="1" dirty="0">
                <a:solidFill>
                  <a:srgbClr val="404040"/>
                </a:solidFill>
              </a:rPr>
              <a:t>court shall order the child immediately returned to the parent </a:t>
            </a:r>
            <a:r>
              <a:rPr lang="en-US" dirty="0">
                <a:solidFill>
                  <a:srgbClr val="404040"/>
                </a:solidFill>
              </a:rPr>
              <a:t>or Indian custodian, and any issues determined must be relitigated.</a:t>
            </a:r>
          </a:p>
          <a:p>
            <a:pPr>
              <a:lnSpc>
                <a:spcPct val="90000"/>
              </a:lnSpc>
            </a:pPr>
            <a:endParaRPr lang="en-US" sz="1400" dirty="0">
              <a:solidFill>
                <a:srgbClr val="404040"/>
              </a:solidFill>
            </a:endParaRPr>
          </a:p>
        </p:txBody>
      </p:sp>
    </p:spTree>
    <p:extLst>
      <p:ext uri="{BB962C8B-B14F-4D97-AF65-F5344CB8AC3E}">
        <p14:creationId xmlns:p14="http://schemas.microsoft.com/office/powerpoint/2010/main" val="13457896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3530FE0-C542-45A1-BCD8-935787009C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24625" y="640080"/>
            <a:ext cx="8924024" cy="5200996"/>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11817" y="825096"/>
            <a:ext cx="8549640" cy="4830965"/>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349" y="1443035"/>
            <a:ext cx="3971932" cy="3971930"/>
          </a:xfrm>
          <a:prstGeom prst="ellipse">
            <a:avLst/>
          </a:prstGeom>
          <a:solidFill>
            <a:srgbClr val="FFFFFF"/>
          </a:solidFill>
          <a:ln w="31750">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11263A4-26D0-4DDE-99AB-29C6316AF683}"/>
              </a:ext>
            </a:extLst>
          </p:cNvPr>
          <p:cNvSpPr>
            <a:spLocks noGrp="1"/>
          </p:cNvSpPr>
          <p:nvPr>
            <p:ph type="title"/>
          </p:nvPr>
        </p:nvSpPr>
        <p:spPr>
          <a:xfrm>
            <a:off x="786799" y="1586484"/>
            <a:ext cx="3685032" cy="3685032"/>
          </a:xfrm>
          <a:prstGeom prst="ellipse">
            <a:avLst/>
          </a:prstGeom>
          <a:solidFill>
            <a:srgbClr val="000000"/>
          </a:solidFill>
          <a:ln>
            <a:noFill/>
          </a:ln>
        </p:spPr>
        <p:txBody>
          <a:bodyPr>
            <a:normAutofit/>
          </a:bodyPr>
          <a:lstStyle/>
          <a:p>
            <a:r>
              <a:rPr lang="en-US">
                <a:solidFill>
                  <a:srgbClr val="FFFFFF"/>
                </a:solidFill>
              </a:rPr>
              <a:t>Improper retention or removal of child</a:t>
            </a:r>
          </a:p>
        </p:txBody>
      </p:sp>
      <p:sp>
        <p:nvSpPr>
          <p:cNvPr id="3" name="Content Placeholder 2">
            <a:extLst>
              <a:ext uri="{FF2B5EF4-FFF2-40B4-BE49-F238E27FC236}">
                <a16:creationId xmlns:a16="http://schemas.microsoft.com/office/drawing/2014/main" id="{A30A6A49-A223-4D29-8B26-E5F5C7597233}"/>
              </a:ext>
            </a:extLst>
          </p:cNvPr>
          <p:cNvSpPr>
            <a:spLocks noGrp="1"/>
          </p:cNvSpPr>
          <p:nvPr>
            <p:ph idx="1"/>
          </p:nvPr>
        </p:nvSpPr>
        <p:spPr>
          <a:xfrm>
            <a:off x="5159099" y="1283546"/>
            <a:ext cx="5715917" cy="3914063"/>
          </a:xfrm>
        </p:spPr>
        <p:txBody>
          <a:bodyPr anchor="ctr">
            <a:normAutofit/>
          </a:bodyPr>
          <a:lstStyle/>
          <a:p>
            <a:pPr>
              <a:lnSpc>
                <a:spcPct val="90000"/>
              </a:lnSpc>
            </a:pPr>
            <a:r>
              <a:rPr lang="en-US" sz="1700" dirty="0">
                <a:solidFill>
                  <a:srgbClr val="404040"/>
                </a:solidFill>
              </a:rPr>
              <a:t>If any party to a proceeding under ORS 419B involving an Indian child asserts </a:t>
            </a:r>
            <a:r>
              <a:rPr lang="en-US" sz="1700" b="1" i="1" dirty="0">
                <a:solidFill>
                  <a:srgbClr val="404040"/>
                </a:solidFill>
              </a:rPr>
              <a:t>or the court has reason to believe </a:t>
            </a:r>
            <a:r>
              <a:rPr lang="en-US" sz="1700" dirty="0">
                <a:solidFill>
                  <a:srgbClr val="404040"/>
                </a:solidFill>
              </a:rPr>
              <a:t>that the child may have been improperly retained following a visit or temporary relinquishment of custody or improperly removed, the court shall expeditiously determine whether the child was improperly retained or improperly removed. </a:t>
            </a:r>
          </a:p>
          <a:p>
            <a:pPr>
              <a:lnSpc>
                <a:spcPct val="90000"/>
              </a:lnSpc>
            </a:pPr>
            <a:r>
              <a:rPr lang="en-US" sz="1700" dirty="0">
                <a:solidFill>
                  <a:srgbClr val="404040"/>
                </a:solidFill>
              </a:rPr>
              <a:t>·If the court finds that the child was improperly retained or improperly removed, the court shall:</a:t>
            </a:r>
          </a:p>
          <a:p>
            <a:pPr lvl="1">
              <a:lnSpc>
                <a:spcPct val="90000"/>
              </a:lnSpc>
            </a:pPr>
            <a:r>
              <a:rPr lang="en-US" sz="1500" dirty="0">
                <a:solidFill>
                  <a:srgbClr val="404040"/>
                </a:solidFill>
              </a:rPr>
              <a:t>terminate the proceeding,  and </a:t>
            </a:r>
          </a:p>
          <a:p>
            <a:pPr lvl="1">
              <a:lnSpc>
                <a:spcPct val="90000"/>
              </a:lnSpc>
            </a:pPr>
            <a:r>
              <a:rPr lang="en-US" sz="1500" dirty="0">
                <a:solidFill>
                  <a:srgbClr val="404040"/>
                </a:solidFill>
              </a:rPr>
              <a:t>order ODHS to immediately return the child to the parent or Indian custodian, unless the court determines by clear and convincing evidence that doing so would subject the child to substantial and immediate danger or a threat of substantial and immediate danger.</a:t>
            </a:r>
          </a:p>
          <a:p>
            <a:pPr marL="457200" lvl="2" indent="0">
              <a:lnSpc>
                <a:spcPct val="90000"/>
              </a:lnSpc>
              <a:buNone/>
            </a:pPr>
            <a:r>
              <a:rPr lang="en-US" sz="1500" dirty="0">
                <a:solidFill>
                  <a:srgbClr val="404040"/>
                </a:solidFill>
              </a:rPr>
              <a:t>				Section 22(3)</a:t>
            </a:r>
          </a:p>
        </p:txBody>
      </p:sp>
    </p:spTree>
    <p:extLst>
      <p:ext uri="{BB962C8B-B14F-4D97-AF65-F5344CB8AC3E}">
        <p14:creationId xmlns:p14="http://schemas.microsoft.com/office/powerpoint/2010/main" val="42360277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2A33A82-9280-7E4E-AE36-444499332594}"/>
              </a:ext>
            </a:extLst>
          </p:cNvPr>
          <p:cNvSpPr>
            <a:spLocks noGrp="1"/>
          </p:cNvSpPr>
          <p:nvPr>
            <p:ph type="title"/>
          </p:nvPr>
        </p:nvSpPr>
        <p:spPr>
          <a:xfrm>
            <a:off x="2231136" y="467418"/>
            <a:ext cx="7729728" cy="1188720"/>
          </a:xfrm>
          <a:prstGeom prst="ellipse">
            <a:avLst/>
          </a:prstGeom>
          <a:solidFill>
            <a:srgbClr val="FFFFFF"/>
          </a:solidFill>
        </p:spPr>
        <p:txBody>
          <a:bodyPr>
            <a:normAutofit/>
          </a:bodyPr>
          <a:lstStyle/>
          <a:p>
            <a:r>
              <a:rPr lang="en-US"/>
              <a:t>Standard of Proof</a:t>
            </a:r>
          </a:p>
        </p:txBody>
      </p:sp>
      <p:sp>
        <p:nvSpPr>
          <p:cNvPr id="3" name="Content Placeholder 2">
            <a:extLst>
              <a:ext uri="{FF2B5EF4-FFF2-40B4-BE49-F238E27FC236}">
                <a16:creationId xmlns:a16="http://schemas.microsoft.com/office/drawing/2014/main" id="{3958663C-342C-7242-B68F-09B8A20EC0D4}"/>
              </a:ext>
            </a:extLst>
          </p:cNvPr>
          <p:cNvSpPr>
            <a:spLocks noGrp="1"/>
          </p:cNvSpPr>
          <p:nvPr>
            <p:ph idx="1"/>
          </p:nvPr>
        </p:nvSpPr>
        <p:spPr>
          <a:xfrm>
            <a:off x="1706062" y="1771650"/>
            <a:ext cx="8779512" cy="3398868"/>
          </a:xfrm>
        </p:spPr>
        <p:txBody>
          <a:bodyPr>
            <a:normAutofit fontScale="92500" lnSpcReduction="10000"/>
          </a:bodyPr>
          <a:lstStyle/>
          <a:p>
            <a:pPr>
              <a:lnSpc>
                <a:spcPct val="90000"/>
              </a:lnSpc>
            </a:pPr>
            <a:r>
              <a:rPr lang="en-US" sz="1200" b="1" dirty="0">
                <a:solidFill>
                  <a:srgbClr val="404040"/>
                </a:solidFill>
              </a:rPr>
              <a:t>Imminent physical damage or harm to the child</a:t>
            </a:r>
          </a:p>
          <a:p>
            <a:pPr lvl="1">
              <a:lnSpc>
                <a:spcPct val="90000"/>
              </a:lnSpc>
            </a:pPr>
            <a:r>
              <a:rPr lang="en-US" sz="1200" dirty="0">
                <a:solidFill>
                  <a:srgbClr val="404040"/>
                </a:solidFill>
              </a:rPr>
              <a:t>Protective custody</a:t>
            </a:r>
          </a:p>
          <a:p>
            <a:pPr lvl="1">
              <a:lnSpc>
                <a:spcPct val="90000"/>
              </a:lnSpc>
            </a:pPr>
            <a:r>
              <a:rPr lang="en-US" sz="1200" dirty="0">
                <a:solidFill>
                  <a:srgbClr val="404040"/>
                </a:solidFill>
              </a:rPr>
              <a:t>Shelter: </a:t>
            </a:r>
            <a:r>
              <a:rPr lang="en-US" sz="1200" i="1" dirty="0">
                <a:solidFill>
                  <a:srgbClr val="404040"/>
                </a:solidFill>
              </a:rPr>
              <a:t>preponderance</a:t>
            </a:r>
          </a:p>
          <a:p>
            <a:pPr>
              <a:lnSpc>
                <a:spcPct val="90000"/>
              </a:lnSpc>
            </a:pPr>
            <a:r>
              <a:rPr lang="en-US" sz="1200" b="1" dirty="0">
                <a:solidFill>
                  <a:srgbClr val="404040"/>
                </a:solidFill>
              </a:rPr>
              <a:t>The Indian child’s continued custody by the child’s parent or custody by the child’s Indian custodian is likely to result in serious emotional or physical damage to the Indian child</a:t>
            </a:r>
            <a:endParaRPr lang="en-US" sz="1200" dirty="0">
              <a:solidFill>
                <a:srgbClr val="404040"/>
              </a:solidFill>
            </a:endParaRPr>
          </a:p>
          <a:p>
            <a:pPr lvl="1">
              <a:lnSpc>
                <a:spcPct val="90000"/>
              </a:lnSpc>
            </a:pPr>
            <a:r>
              <a:rPr lang="en-US" sz="1200" dirty="0">
                <a:solidFill>
                  <a:srgbClr val="404040"/>
                </a:solidFill>
              </a:rPr>
              <a:t>Adjudication:  </a:t>
            </a:r>
            <a:r>
              <a:rPr lang="en-US" sz="1200" i="1" dirty="0">
                <a:solidFill>
                  <a:srgbClr val="404040"/>
                </a:solidFill>
              </a:rPr>
              <a:t>clear and convincing competent evidence </a:t>
            </a:r>
          </a:p>
          <a:p>
            <a:pPr lvl="1">
              <a:lnSpc>
                <a:spcPct val="90000"/>
              </a:lnSpc>
            </a:pPr>
            <a:r>
              <a:rPr lang="en-US" sz="1200" dirty="0">
                <a:solidFill>
                  <a:srgbClr val="404040"/>
                </a:solidFill>
              </a:rPr>
              <a:t>Guardianship (419B.365): </a:t>
            </a:r>
            <a:r>
              <a:rPr lang="en-US" sz="1200" i="1" dirty="0">
                <a:solidFill>
                  <a:srgbClr val="404040"/>
                </a:solidFill>
              </a:rPr>
              <a:t>beyond a reasonable doubt</a:t>
            </a:r>
          </a:p>
          <a:p>
            <a:pPr lvl="1">
              <a:lnSpc>
                <a:spcPct val="90000"/>
              </a:lnSpc>
            </a:pPr>
            <a:r>
              <a:rPr lang="en-US" sz="1200" dirty="0">
                <a:solidFill>
                  <a:srgbClr val="404040"/>
                </a:solidFill>
              </a:rPr>
              <a:t>Guardianship (419B.366): </a:t>
            </a:r>
            <a:r>
              <a:rPr lang="en-US" sz="1200" i="1" dirty="0">
                <a:solidFill>
                  <a:srgbClr val="404040"/>
                </a:solidFill>
              </a:rPr>
              <a:t>clear and convincing competent evidence</a:t>
            </a:r>
          </a:p>
          <a:p>
            <a:pPr lvl="1">
              <a:lnSpc>
                <a:spcPct val="90000"/>
              </a:lnSpc>
            </a:pPr>
            <a:r>
              <a:rPr lang="en-US" sz="1200" dirty="0">
                <a:solidFill>
                  <a:srgbClr val="404040"/>
                </a:solidFill>
              </a:rPr>
              <a:t>Termination of parental rights: </a:t>
            </a:r>
            <a:r>
              <a:rPr lang="en-US" sz="1200" i="1" dirty="0">
                <a:solidFill>
                  <a:srgbClr val="404040"/>
                </a:solidFill>
              </a:rPr>
              <a:t>beyond a reasonable doubt</a:t>
            </a:r>
          </a:p>
          <a:p>
            <a:pPr>
              <a:lnSpc>
                <a:spcPct val="90000"/>
              </a:lnSpc>
            </a:pPr>
            <a:r>
              <a:rPr lang="en-US" sz="1200" dirty="0">
                <a:solidFill>
                  <a:srgbClr val="404040"/>
                </a:solidFill>
              </a:rPr>
              <a:t>Must show a </a:t>
            </a:r>
            <a:r>
              <a:rPr lang="en-US" sz="1200" b="1" dirty="0">
                <a:solidFill>
                  <a:srgbClr val="404040"/>
                </a:solidFill>
              </a:rPr>
              <a:t>causal relationship </a:t>
            </a:r>
            <a:r>
              <a:rPr lang="en-US" sz="1200" dirty="0">
                <a:solidFill>
                  <a:srgbClr val="404040"/>
                </a:solidFill>
              </a:rPr>
              <a:t>between the particular conditions in the Indian child’s home and the likelihood that the Indian child’s continued custody by the child’s parent </a:t>
            </a:r>
          </a:p>
          <a:p>
            <a:pPr>
              <a:lnSpc>
                <a:spcPct val="90000"/>
              </a:lnSpc>
            </a:pPr>
            <a:r>
              <a:rPr lang="en-US" sz="1200" b="1" dirty="0">
                <a:solidFill>
                  <a:srgbClr val="404040"/>
                </a:solidFill>
              </a:rPr>
              <a:t>Sufficient progress to make it possible for Indian child to safely return</a:t>
            </a:r>
          </a:p>
          <a:p>
            <a:pPr lvl="1">
              <a:lnSpc>
                <a:spcPct val="90000"/>
              </a:lnSpc>
            </a:pPr>
            <a:r>
              <a:rPr lang="en-US" sz="1200" dirty="0">
                <a:solidFill>
                  <a:srgbClr val="404040"/>
                </a:solidFill>
              </a:rPr>
              <a:t>Permanency hearing: </a:t>
            </a:r>
            <a:r>
              <a:rPr lang="en-US" sz="1200" i="1" dirty="0">
                <a:solidFill>
                  <a:srgbClr val="404040"/>
                </a:solidFill>
              </a:rPr>
              <a:t>clear and convincing </a:t>
            </a:r>
          </a:p>
          <a:p>
            <a:pPr marL="3730752" lvl="8" indent="0">
              <a:lnSpc>
                <a:spcPct val="90000"/>
              </a:lnSpc>
              <a:buNone/>
            </a:pPr>
            <a:r>
              <a:rPr lang="en-US" sz="1200" dirty="0">
                <a:solidFill>
                  <a:srgbClr val="404040"/>
                </a:solidFill>
              </a:rPr>
              <a:t>(Sections throughout)	</a:t>
            </a:r>
            <a:r>
              <a:rPr lang="en-US" sz="700" dirty="0">
                <a:solidFill>
                  <a:srgbClr val="404040"/>
                </a:solidFill>
              </a:rPr>
              <a:t>	</a:t>
            </a:r>
          </a:p>
        </p:txBody>
      </p:sp>
    </p:spTree>
    <p:extLst>
      <p:ext uri="{BB962C8B-B14F-4D97-AF65-F5344CB8AC3E}">
        <p14:creationId xmlns:p14="http://schemas.microsoft.com/office/powerpoint/2010/main" val="5748535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9413406-9B8C-294B-9BA3-EFD4CF22A0C3}"/>
              </a:ext>
            </a:extLst>
          </p:cNvPr>
          <p:cNvSpPr>
            <a:spLocks noGrp="1"/>
          </p:cNvSpPr>
          <p:nvPr>
            <p:ph type="ctrTitle"/>
          </p:nvPr>
        </p:nvSpPr>
        <p:spPr>
          <a:xfrm>
            <a:off x="5498590" y="988741"/>
            <a:ext cx="5888754" cy="4880518"/>
          </a:xfrm>
          <a:noFill/>
          <a:ln>
            <a:noFill/>
          </a:ln>
        </p:spPr>
        <p:txBody>
          <a:bodyPr wrap="square">
            <a:normAutofit/>
          </a:bodyPr>
          <a:lstStyle/>
          <a:p>
            <a:pPr algn="l"/>
            <a:r>
              <a:rPr lang="en-US" sz="4800">
                <a:solidFill>
                  <a:schemeClr val="tx1"/>
                </a:solidFill>
              </a:rPr>
              <a:t>Questions? </a:t>
            </a:r>
          </a:p>
        </p:txBody>
      </p:sp>
      <p:sp>
        <p:nvSpPr>
          <p:cNvPr id="10" name="Rectangle 9">
            <a:extLst>
              <a:ext uri="{FF2B5EF4-FFF2-40B4-BE49-F238E27FC236}">
                <a16:creationId xmlns:a16="http://schemas.microsoft.com/office/drawing/2014/main" id="{6E5BD17F-C95C-40ED-8D04-03295D46FD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438656" cy="6858000"/>
          </a:xfrm>
          <a:prstGeom prst="rect">
            <a:avLst/>
          </a:prstGeom>
          <a:solidFill>
            <a:schemeClr val="bg2">
              <a:alpha val="8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a:solidFill>
                <a:schemeClr val="accent2"/>
              </a:solidFill>
            </a:endParaRPr>
          </a:p>
        </p:txBody>
      </p:sp>
      <p:sp>
        <p:nvSpPr>
          <p:cNvPr id="12" name="Rectangle 11">
            <a:extLst>
              <a:ext uri="{FF2B5EF4-FFF2-40B4-BE49-F238E27FC236}">
                <a16:creationId xmlns:a16="http://schemas.microsoft.com/office/drawing/2014/main" id="{4203DEB5-0B19-4F8E-84E2-00F5861C96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38656" y="0"/>
            <a:ext cx="3215640" cy="68580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ubtitle 4">
            <a:extLst>
              <a:ext uri="{FF2B5EF4-FFF2-40B4-BE49-F238E27FC236}">
                <a16:creationId xmlns:a16="http://schemas.microsoft.com/office/drawing/2014/main" id="{35C1538C-F910-3447-97CA-0747B4B69492}"/>
              </a:ext>
            </a:extLst>
          </p:cNvPr>
          <p:cNvSpPr>
            <a:spLocks noGrp="1"/>
          </p:cNvSpPr>
          <p:nvPr>
            <p:ph type="subTitle" idx="1"/>
          </p:nvPr>
        </p:nvSpPr>
        <p:spPr>
          <a:xfrm>
            <a:off x="1867700" y="2007220"/>
            <a:ext cx="2357553" cy="2843560"/>
          </a:xfrm>
        </p:spPr>
        <p:txBody>
          <a:bodyPr anchor="ctr">
            <a:normAutofit/>
          </a:bodyPr>
          <a:lstStyle/>
          <a:p>
            <a:pPr algn="r"/>
            <a:endParaRPr lang="en-US">
              <a:solidFill>
                <a:srgbClr val="FFFFFF"/>
              </a:solidFill>
            </a:endParaRPr>
          </a:p>
        </p:txBody>
      </p:sp>
    </p:spTree>
    <p:extLst>
      <p:ext uri="{BB962C8B-B14F-4D97-AF65-F5344CB8AC3E}">
        <p14:creationId xmlns:p14="http://schemas.microsoft.com/office/powerpoint/2010/main" val="40524779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23530FE0-C542-45A1-BCD8-935787009C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24625" y="640080"/>
            <a:ext cx="8924024" cy="5200996"/>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11817" y="825096"/>
            <a:ext cx="8549640" cy="4830965"/>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349" y="1443035"/>
            <a:ext cx="3971932" cy="3971930"/>
          </a:xfrm>
          <a:prstGeom prst="ellipse">
            <a:avLst/>
          </a:prstGeom>
          <a:solidFill>
            <a:srgbClr val="FFFFFF"/>
          </a:solidFill>
          <a:ln w="31750">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1CE21F2-04FB-A24C-944F-A214BC2B990C}"/>
              </a:ext>
            </a:extLst>
          </p:cNvPr>
          <p:cNvSpPr>
            <a:spLocks noGrp="1"/>
          </p:cNvSpPr>
          <p:nvPr>
            <p:ph type="title"/>
          </p:nvPr>
        </p:nvSpPr>
        <p:spPr>
          <a:xfrm>
            <a:off x="786799" y="1586484"/>
            <a:ext cx="3685032" cy="3685032"/>
          </a:xfrm>
          <a:prstGeom prst="ellipse">
            <a:avLst/>
          </a:prstGeom>
          <a:solidFill>
            <a:srgbClr val="000000"/>
          </a:solidFill>
          <a:ln>
            <a:noFill/>
          </a:ln>
        </p:spPr>
        <p:txBody>
          <a:bodyPr>
            <a:normAutofit/>
          </a:bodyPr>
          <a:lstStyle/>
          <a:p>
            <a:r>
              <a:rPr lang="en-US">
                <a:solidFill>
                  <a:srgbClr val="FFFFFF"/>
                </a:solidFill>
              </a:rPr>
              <a:t>Protective Custody Order </a:t>
            </a:r>
            <a:br>
              <a:rPr lang="en-US">
                <a:solidFill>
                  <a:srgbClr val="FFFFFF"/>
                </a:solidFill>
              </a:rPr>
            </a:br>
            <a:r>
              <a:rPr lang="en-US">
                <a:solidFill>
                  <a:srgbClr val="FFFFFF"/>
                </a:solidFill>
              </a:rPr>
              <a:t>ORS 419B.150</a:t>
            </a:r>
          </a:p>
        </p:txBody>
      </p:sp>
      <p:sp>
        <p:nvSpPr>
          <p:cNvPr id="3" name="Content Placeholder 2">
            <a:extLst>
              <a:ext uri="{FF2B5EF4-FFF2-40B4-BE49-F238E27FC236}">
                <a16:creationId xmlns:a16="http://schemas.microsoft.com/office/drawing/2014/main" id="{BE85E3C6-2C5A-F945-8176-0D2C40CFB917}"/>
              </a:ext>
            </a:extLst>
          </p:cNvPr>
          <p:cNvSpPr>
            <a:spLocks noGrp="1"/>
          </p:cNvSpPr>
          <p:nvPr>
            <p:ph idx="1"/>
          </p:nvPr>
        </p:nvSpPr>
        <p:spPr>
          <a:xfrm>
            <a:off x="5159099" y="1283546"/>
            <a:ext cx="5715917" cy="3914063"/>
          </a:xfrm>
        </p:spPr>
        <p:txBody>
          <a:bodyPr anchor="ctr">
            <a:normAutofit/>
          </a:bodyPr>
          <a:lstStyle/>
          <a:p>
            <a:r>
              <a:rPr lang="en-US">
                <a:solidFill>
                  <a:srgbClr val="404040"/>
                </a:solidFill>
              </a:rPr>
              <a:t>Emergency inquiry.  </a:t>
            </a:r>
          </a:p>
          <a:p>
            <a:pPr lvl="1"/>
            <a:r>
              <a:rPr lang="en-US">
                <a:solidFill>
                  <a:srgbClr val="404040"/>
                </a:solidFill>
              </a:rPr>
              <a:t>ODHS must make a good faith effort to determine whether the child is an Indian child and to contact the tribe to determine the child’s affiliation.  Section 15(1)</a:t>
            </a:r>
          </a:p>
          <a:p>
            <a:r>
              <a:rPr lang="en-US">
                <a:solidFill>
                  <a:srgbClr val="404040"/>
                </a:solidFill>
              </a:rPr>
              <a:t>Emergency notice.</a:t>
            </a:r>
          </a:p>
          <a:p>
            <a:pPr lvl="1"/>
            <a:r>
              <a:rPr lang="en-US">
                <a:solidFill>
                  <a:srgbClr val="404040"/>
                </a:solidFill>
              </a:rPr>
              <a:t>If there is “reason to know” child is Indian child, and the nature of the emergency allows, ODHS must notify the tribe of the basis for the child’s removal, the time, date and place of the initial hearing, and a statement regarding the tribe’s right to participate in the proceeding as a party. Section 16(1)</a:t>
            </a:r>
          </a:p>
          <a:p>
            <a:r>
              <a:rPr lang="en-US">
                <a:solidFill>
                  <a:srgbClr val="404040"/>
                </a:solidFill>
              </a:rPr>
              <a:t>If ORICWA applies, no basis for PCO except to prevent imminent physical damage or harm to child.</a:t>
            </a:r>
          </a:p>
        </p:txBody>
      </p:sp>
    </p:spTree>
    <p:extLst>
      <p:ext uri="{BB962C8B-B14F-4D97-AF65-F5344CB8AC3E}">
        <p14:creationId xmlns:p14="http://schemas.microsoft.com/office/powerpoint/2010/main" val="18407377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8" name="Oval 7">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77894" y="1443035"/>
            <a:ext cx="3971932" cy="3971930"/>
          </a:xfrm>
          <a:prstGeom prst="ellipse">
            <a:avLst/>
          </a:prstGeom>
          <a:solidFill>
            <a:srgbClr val="FFFFFF"/>
          </a:solidFill>
          <a:ln w="317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1CE21F2-04FB-A24C-944F-A214BC2B990C}"/>
              </a:ext>
            </a:extLst>
          </p:cNvPr>
          <p:cNvSpPr>
            <a:spLocks noGrp="1"/>
          </p:cNvSpPr>
          <p:nvPr>
            <p:ph type="title"/>
          </p:nvPr>
        </p:nvSpPr>
        <p:spPr>
          <a:xfrm>
            <a:off x="1121344" y="1586484"/>
            <a:ext cx="3685032" cy="3685032"/>
          </a:xfrm>
          <a:prstGeom prst="ellipse">
            <a:avLst/>
          </a:prstGeom>
          <a:solidFill>
            <a:schemeClr val="accent2"/>
          </a:solidFill>
          <a:ln>
            <a:noFill/>
          </a:ln>
        </p:spPr>
        <p:txBody>
          <a:bodyPr>
            <a:normAutofit/>
          </a:bodyPr>
          <a:lstStyle/>
          <a:p>
            <a:r>
              <a:rPr lang="en-US" sz="3000">
                <a:solidFill>
                  <a:srgbClr val="FFFFFF"/>
                </a:solidFill>
              </a:rPr>
              <a:t>Shelter Hearing</a:t>
            </a:r>
            <a:br>
              <a:rPr lang="en-US" sz="3000">
                <a:solidFill>
                  <a:srgbClr val="FFFFFF"/>
                </a:solidFill>
              </a:rPr>
            </a:br>
            <a:r>
              <a:rPr lang="en-US" sz="3000">
                <a:solidFill>
                  <a:srgbClr val="FFFFFF"/>
                </a:solidFill>
              </a:rPr>
              <a:t>ORS 419B.185</a:t>
            </a:r>
          </a:p>
        </p:txBody>
      </p:sp>
      <p:sp>
        <p:nvSpPr>
          <p:cNvPr id="10" name="Rectangle 9">
            <a:extLst>
              <a:ext uri="{FF2B5EF4-FFF2-40B4-BE49-F238E27FC236}">
                <a16:creationId xmlns:a16="http://schemas.microsoft.com/office/drawing/2014/main" id="{5E5436DB-4E8B-43A5-AE55-1C527B62E2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18743" y="797433"/>
            <a:ext cx="5934456" cy="5263134"/>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0D65299F-028F-4AFC-B46A-8DB33E20FE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83335" y="960120"/>
            <a:ext cx="5605272" cy="493776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BE85E3C6-2C5A-F945-8176-0D2C40CFB917}"/>
              </a:ext>
            </a:extLst>
          </p:cNvPr>
          <p:cNvSpPr>
            <a:spLocks noGrp="1"/>
          </p:cNvSpPr>
          <p:nvPr>
            <p:ph idx="1"/>
          </p:nvPr>
        </p:nvSpPr>
        <p:spPr>
          <a:xfrm>
            <a:off x="6259551" y="1444752"/>
            <a:ext cx="4652840" cy="4122568"/>
          </a:xfrm>
        </p:spPr>
        <p:txBody>
          <a:bodyPr anchor="ctr">
            <a:normAutofit lnSpcReduction="10000"/>
          </a:bodyPr>
          <a:lstStyle/>
          <a:p>
            <a:pPr>
              <a:lnSpc>
                <a:spcPct val="90000"/>
              </a:lnSpc>
            </a:pPr>
            <a:r>
              <a:rPr lang="en-US" sz="1300" dirty="0">
                <a:solidFill>
                  <a:srgbClr val="404040"/>
                </a:solidFill>
              </a:rPr>
              <a:t>Is there “reason to know” child is an Indian child?</a:t>
            </a:r>
          </a:p>
          <a:p>
            <a:pPr>
              <a:lnSpc>
                <a:spcPct val="90000"/>
              </a:lnSpc>
            </a:pPr>
            <a:r>
              <a:rPr lang="en-US" sz="1300" dirty="0">
                <a:solidFill>
                  <a:srgbClr val="404040"/>
                </a:solidFill>
              </a:rPr>
              <a:t>Has notice been provided?</a:t>
            </a:r>
          </a:p>
          <a:p>
            <a:pPr>
              <a:lnSpc>
                <a:spcPct val="90000"/>
              </a:lnSpc>
            </a:pPr>
            <a:r>
              <a:rPr lang="en-US" sz="1300" dirty="0">
                <a:solidFill>
                  <a:srgbClr val="404040"/>
                </a:solidFill>
              </a:rPr>
              <a:t>Has counsel been appointed?</a:t>
            </a:r>
          </a:p>
          <a:p>
            <a:pPr>
              <a:lnSpc>
                <a:spcPct val="90000"/>
              </a:lnSpc>
            </a:pPr>
            <a:r>
              <a:rPr lang="en-US" sz="1300" dirty="0">
                <a:solidFill>
                  <a:srgbClr val="404040"/>
                </a:solidFill>
              </a:rPr>
              <a:t>Has ODHS provided active efforts to prevent removal?</a:t>
            </a:r>
          </a:p>
          <a:p>
            <a:pPr>
              <a:lnSpc>
                <a:spcPct val="90000"/>
              </a:lnSpc>
            </a:pPr>
            <a:r>
              <a:rPr lang="en-US" sz="1300" dirty="0">
                <a:solidFill>
                  <a:srgbClr val="404040"/>
                </a:solidFill>
              </a:rPr>
              <a:t>Is removal necessary and the least restrictive means available to prevent imminent physical damage or harm to the child?</a:t>
            </a:r>
          </a:p>
          <a:p>
            <a:pPr>
              <a:lnSpc>
                <a:spcPct val="90000"/>
              </a:lnSpc>
            </a:pPr>
            <a:r>
              <a:rPr lang="en-US" sz="1300" dirty="0">
                <a:solidFill>
                  <a:srgbClr val="404040"/>
                </a:solidFill>
              </a:rPr>
              <a:t>Is removal in the child’s best interest (consistent with Section 5)?</a:t>
            </a:r>
          </a:p>
          <a:p>
            <a:pPr>
              <a:lnSpc>
                <a:spcPct val="90000"/>
              </a:lnSpc>
            </a:pPr>
            <a:r>
              <a:rPr lang="en-US" sz="1300" dirty="0">
                <a:solidFill>
                  <a:srgbClr val="404040"/>
                </a:solidFill>
              </a:rPr>
              <a:t>Is the child placed in accordance with the placement preferences?</a:t>
            </a:r>
          </a:p>
          <a:p>
            <a:pPr>
              <a:lnSpc>
                <a:spcPct val="90000"/>
              </a:lnSpc>
            </a:pPr>
            <a:r>
              <a:rPr lang="en-US" sz="1300" dirty="0">
                <a:solidFill>
                  <a:srgbClr val="404040"/>
                </a:solidFill>
              </a:rPr>
              <a:t>If court places child in care, the order must direct ODHS to immediately notify court if new information indicates that the emergency has changed.  Upon receiving such a notice, the court shall promptly hold a new hearing to determine whether out of home care is still necessary.</a:t>
            </a:r>
          </a:p>
          <a:p>
            <a:pPr lvl="1">
              <a:lnSpc>
                <a:spcPct val="90000"/>
              </a:lnSpc>
            </a:pPr>
            <a:r>
              <a:rPr lang="en-US" sz="1100" dirty="0">
                <a:solidFill>
                  <a:srgbClr val="404040"/>
                </a:solidFill>
              </a:rPr>
              <a:t>An emergency placement must terminate immediately when it is no longer necessary to prevent imminent physical damage or harm to the child.  25 CFR §23.113.</a:t>
            </a:r>
          </a:p>
        </p:txBody>
      </p:sp>
    </p:spTree>
    <p:extLst>
      <p:ext uri="{BB962C8B-B14F-4D97-AF65-F5344CB8AC3E}">
        <p14:creationId xmlns:p14="http://schemas.microsoft.com/office/powerpoint/2010/main" val="9591621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3530FE0-C542-45A1-BCD8-935787009C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351" y="640080"/>
            <a:ext cx="8924024" cy="5200996"/>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0543" y="825096"/>
            <a:ext cx="8549640" cy="4830965"/>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BE85E3C6-2C5A-F945-8176-0D2C40CFB917}"/>
              </a:ext>
            </a:extLst>
          </p:cNvPr>
          <p:cNvSpPr>
            <a:spLocks noGrp="1"/>
          </p:cNvSpPr>
          <p:nvPr>
            <p:ph idx="1"/>
          </p:nvPr>
        </p:nvSpPr>
        <p:spPr>
          <a:xfrm>
            <a:off x="1316984" y="1283546"/>
            <a:ext cx="5715917" cy="3914063"/>
          </a:xfrm>
        </p:spPr>
        <p:txBody>
          <a:bodyPr anchor="ctr">
            <a:normAutofit/>
          </a:bodyPr>
          <a:lstStyle/>
          <a:p>
            <a:r>
              <a:rPr lang="en-US" dirty="0">
                <a:solidFill>
                  <a:srgbClr val="404040"/>
                </a:solidFill>
              </a:rPr>
              <a:t>Protective custody may not be continued for more than 30 days unless:</a:t>
            </a:r>
          </a:p>
          <a:p>
            <a:pPr lvl="1"/>
            <a:r>
              <a:rPr lang="en-US" dirty="0">
                <a:solidFill>
                  <a:srgbClr val="404040"/>
                </a:solidFill>
              </a:rPr>
              <a:t>The court determines that a return home would subject the child to imminent physical damage or harm;</a:t>
            </a:r>
          </a:p>
          <a:p>
            <a:pPr lvl="1"/>
            <a:r>
              <a:rPr lang="en-US" dirty="0">
                <a:solidFill>
                  <a:srgbClr val="404040"/>
                </a:solidFill>
              </a:rPr>
              <a:t>Despite diligent efforts, has been unable to transfer the proceeding to Tribal Court;  AND</a:t>
            </a:r>
          </a:p>
          <a:p>
            <a:pPr lvl="1"/>
            <a:r>
              <a:rPr lang="en-US" dirty="0">
                <a:solidFill>
                  <a:srgbClr val="404040"/>
                </a:solidFill>
              </a:rPr>
              <a:t>Has been unable to set the jurisdictional hearing for a reason other than scheduling or availability of counsel and the reason has been documented in writing on the record.</a:t>
            </a:r>
          </a:p>
          <a:p>
            <a:pPr marL="1654175" lvl="8" indent="0">
              <a:buNone/>
            </a:pPr>
            <a:r>
              <a:rPr lang="en-US" dirty="0">
                <a:solidFill>
                  <a:srgbClr val="404040"/>
                </a:solidFill>
              </a:rPr>
              <a:t>	ORS 419B.185(3)(d); 25 CFR §23.113(e)</a:t>
            </a:r>
          </a:p>
          <a:p>
            <a:pPr lvl="7"/>
            <a:endParaRPr lang="en-US" dirty="0">
              <a:solidFill>
                <a:srgbClr val="404040"/>
              </a:solidFill>
            </a:endParaRPr>
          </a:p>
        </p:txBody>
      </p:sp>
      <p:sp>
        <p:nvSpPr>
          <p:cNvPr id="12" name="Oval 11">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76718" y="1443035"/>
            <a:ext cx="3971932" cy="3971930"/>
          </a:xfrm>
          <a:prstGeom prst="ellipse">
            <a:avLst/>
          </a:prstGeom>
          <a:solidFill>
            <a:srgbClr val="FFFFFF"/>
          </a:solidFill>
          <a:ln w="317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1CE21F2-04FB-A24C-944F-A214BC2B990C}"/>
              </a:ext>
            </a:extLst>
          </p:cNvPr>
          <p:cNvSpPr>
            <a:spLocks noGrp="1"/>
          </p:cNvSpPr>
          <p:nvPr>
            <p:ph type="title"/>
          </p:nvPr>
        </p:nvSpPr>
        <p:spPr>
          <a:xfrm>
            <a:off x="7720168" y="1586484"/>
            <a:ext cx="3685032" cy="3685032"/>
          </a:xfrm>
          <a:prstGeom prst="ellipse">
            <a:avLst/>
          </a:prstGeom>
          <a:solidFill>
            <a:schemeClr val="accent2"/>
          </a:solidFill>
          <a:ln>
            <a:noFill/>
          </a:ln>
        </p:spPr>
        <p:txBody>
          <a:bodyPr>
            <a:normAutofit/>
          </a:bodyPr>
          <a:lstStyle/>
          <a:p>
            <a:r>
              <a:rPr lang="en-US" sz="3000">
                <a:solidFill>
                  <a:srgbClr val="FFFFFF"/>
                </a:solidFill>
              </a:rPr>
              <a:t>Shelter Hearing</a:t>
            </a:r>
            <a:br>
              <a:rPr lang="en-US" sz="3000">
                <a:solidFill>
                  <a:srgbClr val="FFFFFF"/>
                </a:solidFill>
              </a:rPr>
            </a:br>
            <a:r>
              <a:rPr lang="en-US" sz="3000">
                <a:solidFill>
                  <a:srgbClr val="FFFFFF"/>
                </a:solidFill>
              </a:rPr>
              <a:t>ORS 419B.185</a:t>
            </a:r>
          </a:p>
        </p:txBody>
      </p:sp>
    </p:spTree>
    <p:extLst>
      <p:ext uri="{BB962C8B-B14F-4D97-AF65-F5344CB8AC3E}">
        <p14:creationId xmlns:p14="http://schemas.microsoft.com/office/powerpoint/2010/main" val="29111327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1CE21F2-04FB-A24C-944F-A214BC2B990C}"/>
              </a:ext>
            </a:extLst>
          </p:cNvPr>
          <p:cNvSpPr>
            <a:spLocks noGrp="1"/>
          </p:cNvSpPr>
          <p:nvPr>
            <p:ph type="title"/>
          </p:nvPr>
        </p:nvSpPr>
        <p:spPr>
          <a:xfrm>
            <a:off x="2231136" y="467418"/>
            <a:ext cx="7729728" cy="1188720"/>
          </a:xfrm>
          <a:prstGeom prst="ellipse">
            <a:avLst/>
          </a:prstGeom>
          <a:solidFill>
            <a:srgbClr val="FFFFFF"/>
          </a:solidFill>
        </p:spPr>
        <p:txBody>
          <a:bodyPr>
            <a:normAutofit/>
          </a:bodyPr>
          <a:lstStyle/>
          <a:p>
            <a:r>
              <a:rPr lang="en-US" sz="2600"/>
              <a:t>Transfer to Tribal Court</a:t>
            </a:r>
          </a:p>
        </p:txBody>
      </p:sp>
      <p:sp>
        <p:nvSpPr>
          <p:cNvPr id="3" name="Content Placeholder 2">
            <a:extLst>
              <a:ext uri="{FF2B5EF4-FFF2-40B4-BE49-F238E27FC236}">
                <a16:creationId xmlns:a16="http://schemas.microsoft.com/office/drawing/2014/main" id="{BE85E3C6-2C5A-F945-8176-0D2C40CFB917}"/>
              </a:ext>
            </a:extLst>
          </p:cNvPr>
          <p:cNvSpPr>
            <a:spLocks noGrp="1"/>
          </p:cNvSpPr>
          <p:nvPr>
            <p:ph idx="1"/>
          </p:nvPr>
        </p:nvSpPr>
        <p:spPr>
          <a:xfrm>
            <a:off x="1706062" y="2291262"/>
            <a:ext cx="8779512" cy="2879256"/>
          </a:xfrm>
        </p:spPr>
        <p:txBody>
          <a:bodyPr>
            <a:normAutofit fontScale="92500"/>
          </a:bodyPr>
          <a:lstStyle/>
          <a:p>
            <a:r>
              <a:rPr lang="en-US" sz="1700" dirty="0">
                <a:solidFill>
                  <a:srgbClr val="404040"/>
                </a:solidFill>
              </a:rPr>
              <a:t>Court shall transfer to tribal court, at any time, if parent, Indian custodian, or tribe requests, unless</a:t>
            </a:r>
          </a:p>
          <a:p>
            <a:pPr lvl="1"/>
            <a:r>
              <a:rPr lang="en-US" sz="1700" dirty="0">
                <a:solidFill>
                  <a:srgbClr val="404040"/>
                </a:solidFill>
              </a:rPr>
              <a:t>Tribe declines</a:t>
            </a:r>
          </a:p>
          <a:p>
            <a:pPr lvl="1"/>
            <a:r>
              <a:rPr lang="en-US" sz="1700" dirty="0">
                <a:solidFill>
                  <a:srgbClr val="404040"/>
                </a:solidFill>
              </a:rPr>
              <a:t>Parent objects (unless terminated/re-requested after death of objecting parent)</a:t>
            </a:r>
          </a:p>
          <a:p>
            <a:pPr lvl="1"/>
            <a:r>
              <a:rPr lang="en-US" sz="1700" dirty="0">
                <a:solidFill>
                  <a:srgbClr val="404040"/>
                </a:solidFill>
              </a:rPr>
              <a:t>Any party successfully proves by C&amp;C that there is good cause to NOT transfer:</a:t>
            </a:r>
          </a:p>
          <a:p>
            <a:pPr lvl="2"/>
            <a:r>
              <a:rPr lang="en-US" sz="1700" dirty="0">
                <a:solidFill>
                  <a:srgbClr val="404040"/>
                </a:solidFill>
              </a:rPr>
              <a:t>Court cannot consider</a:t>
            </a:r>
          </a:p>
          <a:p>
            <a:pPr lvl="3"/>
            <a:r>
              <a:rPr lang="en-US" sz="1700" dirty="0">
                <a:solidFill>
                  <a:srgbClr val="404040"/>
                </a:solidFill>
              </a:rPr>
              <a:t>Late stage of case; potential change of placement; previous proceeding where transfer was not requested; negative perceptions of the tribes court or social service program; BIC</a:t>
            </a:r>
          </a:p>
          <a:p>
            <a:pPr marL="1901952" lvl="4" indent="0">
              <a:buNone/>
            </a:pPr>
            <a:r>
              <a:rPr lang="en-US" sz="1700" dirty="0">
                <a:solidFill>
                  <a:srgbClr val="404040"/>
                </a:solidFill>
              </a:rPr>
              <a:t>		(Section 13)</a:t>
            </a:r>
          </a:p>
        </p:txBody>
      </p:sp>
    </p:spTree>
    <p:extLst>
      <p:ext uri="{BB962C8B-B14F-4D97-AF65-F5344CB8AC3E}">
        <p14:creationId xmlns:p14="http://schemas.microsoft.com/office/powerpoint/2010/main" val="1478171133"/>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1CE21F2-04FB-A24C-944F-A214BC2B990C}"/>
              </a:ext>
            </a:extLst>
          </p:cNvPr>
          <p:cNvSpPr>
            <a:spLocks noGrp="1"/>
          </p:cNvSpPr>
          <p:nvPr>
            <p:ph type="title"/>
          </p:nvPr>
        </p:nvSpPr>
        <p:spPr>
          <a:xfrm>
            <a:off x="2231136" y="467418"/>
            <a:ext cx="7729728" cy="1188720"/>
          </a:xfrm>
          <a:prstGeom prst="ellipse">
            <a:avLst/>
          </a:prstGeom>
          <a:solidFill>
            <a:srgbClr val="FFFFFF"/>
          </a:solidFill>
        </p:spPr>
        <p:txBody>
          <a:bodyPr>
            <a:normAutofit/>
          </a:bodyPr>
          <a:lstStyle/>
          <a:p>
            <a:r>
              <a:rPr lang="en-US"/>
              <a:t>Settlement of petition</a:t>
            </a:r>
          </a:p>
        </p:txBody>
      </p:sp>
      <p:sp>
        <p:nvSpPr>
          <p:cNvPr id="3" name="Content Placeholder 2">
            <a:extLst>
              <a:ext uri="{FF2B5EF4-FFF2-40B4-BE49-F238E27FC236}">
                <a16:creationId xmlns:a16="http://schemas.microsoft.com/office/drawing/2014/main" id="{BE85E3C6-2C5A-F945-8176-0D2C40CFB917}"/>
              </a:ext>
            </a:extLst>
          </p:cNvPr>
          <p:cNvSpPr>
            <a:spLocks noGrp="1"/>
          </p:cNvSpPr>
          <p:nvPr>
            <p:ph idx="1"/>
          </p:nvPr>
        </p:nvSpPr>
        <p:spPr>
          <a:xfrm>
            <a:off x="1706062" y="2291262"/>
            <a:ext cx="8779512" cy="2879256"/>
          </a:xfrm>
        </p:spPr>
        <p:txBody>
          <a:bodyPr>
            <a:normAutofit/>
          </a:bodyPr>
          <a:lstStyle/>
          <a:p>
            <a:r>
              <a:rPr lang="en-US">
                <a:solidFill>
                  <a:srgbClr val="404040"/>
                </a:solidFill>
              </a:rPr>
              <a:t>Prior to scheduling a settlement conference on jurisdiction, guardianship, or termination of parental rights:</a:t>
            </a:r>
          </a:p>
          <a:p>
            <a:pPr lvl="1"/>
            <a:r>
              <a:rPr lang="en-US" u="sng">
                <a:solidFill>
                  <a:srgbClr val="404040"/>
                </a:solidFill>
              </a:rPr>
              <a:t>Notice to tribe:  </a:t>
            </a:r>
            <a:r>
              <a:rPr lang="en-US">
                <a:solidFill>
                  <a:srgbClr val="404040"/>
                </a:solidFill>
              </a:rPr>
              <a:t>the court must provide notice to the child’s tribe that includes:</a:t>
            </a:r>
          </a:p>
          <a:p>
            <a:pPr lvl="2"/>
            <a:r>
              <a:rPr lang="en-US">
                <a:solidFill>
                  <a:srgbClr val="404040"/>
                </a:solidFill>
              </a:rPr>
              <a:t> a description of the settlement process, </a:t>
            </a:r>
          </a:p>
          <a:p>
            <a:pPr lvl="2"/>
            <a:r>
              <a:rPr lang="en-US">
                <a:solidFill>
                  <a:srgbClr val="404040"/>
                </a:solidFill>
              </a:rPr>
              <a:t>the procedure to schedule the settlement conference and </a:t>
            </a:r>
          </a:p>
          <a:p>
            <a:pPr lvl="2"/>
            <a:r>
              <a:rPr lang="en-US">
                <a:solidFill>
                  <a:srgbClr val="404040"/>
                </a:solidFill>
              </a:rPr>
              <a:t>the date the hearing will occur if settlement is not reached.</a:t>
            </a:r>
          </a:p>
          <a:p>
            <a:pPr lvl="1"/>
            <a:r>
              <a:rPr lang="en-US">
                <a:solidFill>
                  <a:srgbClr val="404040"/>
                </a:solidFill>
              </a:rPr>
              <a:t>Before taking an admission, notice to the tribe, parents, Indian custodian (if applicable) and BIA (in some circumstances) under Section 16(2) must be filed with the court.</a:t>
            </a:r>
          </a:p>
          <a:p>
            <a:pPr lvl="2"/>
            <a:endParaRPr lang="en-US">
              <a:solidFill>
                <a:srgbClr val="404040"/>
              </a:solidFill>
            </a:endParaRPr>
          </a:p>
          <a:p>
            <a:pPr lvl="2"/>
            <a:endParaRPr lang="en-US">
              <a:solidFill>
                <a:srgbClr val="404040"/>
              </a:solidFill>
            </a:endParaRPr>
          </a:p>
        </p:txBody>
      </p:sp>
    </p:spTree>
    <p:extLst>
      <p:ext uri="{BB962C8B-B14F-4D97-AF65-F5344CB8AC3E}">
        <p14:creationId xmlns:p14="http://schemas.microsoft.com/office/powerpoint/2010/main" val="24118416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2AEFFFF2-9EB4-4B6C-B9F8-2BA3EF89A2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307017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9" name="Rectangle 18">
            <a:extLst>
              <a:ext uri="{FF2B5EF4-FFF2-40B4-BE49-F238E27FC236}">
                <a16:creationId xmlns:a16="http://schemas.microsoft.com/office/drawing/2014/main" id="{0D65299F-028F-4AFC-B46A-8DB33E20FE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0172" y="0"/>
            <a:ext cx="912182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7423" y="1443035"/>
            <a:ext cx="3971932" cy="3971930"/>
          </a:xfrm>
          <a:prstGeom prst="ellipse">
            <a:avLst/>
          </a:prstGeom>
          <a:solidFill>
            <a:srgbClr val="FFFFFF"/>
          </a:solidFill>
          <a:ln w="317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1CE21F2-04FB-A24C-944F-A214BC2B990C}"/>
              </a:ext>
            </a:extLst>
          </p:cNvPr>
          <p:cNvSpPr>
            <a:spLocks noGrp="1"/>
          </p:cNvSpPr>
          <p:nvPr>
            <p:ph type="title"/>
          </p:nvPr>
        </p:nvSpPr>
        <p:spPr>
          <a:xfrm>
            <a:off x="1260873" y="1586484"/>
            <a:ext cx="3685032" cy="3685032"/>
          </a:xfrm>
          <a:prstGeom prst="ellipse">
            <a:avLst/>
          </a:prstGeom>
          <a:solidFill>
            <a:schemeClr val="accent2">
              <a:lumMod val="75000"/>
            </a:schemeClr>
          </a:solidFill>
          <a:ln>
            <a:noFill/>
          </a:ln>
        </p:spPr>
        <p:txBody>
          <a:bodyPr>
            <a:normAutofit/>
          </a:bodyPr>
          <a:lstStyle/>
          <a:p>
            <a:r>
              <a:rPr lang="en-US" sz="2300">
                <a:solidFill>
                  <a:srgbClr val="FFFFFF"/>
                </a:solidFill>
              </a:rPr>
              <a:t>Jurisdiction</a:t>
            </a:r>
            <a:br>
              <a:rPr lang="en-US" sz="2300">
                <a:solidFill>
                  <a:srgbClr val="FFFFFF"/>
                </a:solidFill>
              </a:rPr>
            </a:br>
            <a:r>
              <a:rPr lang="en-US" sz="2300">
                <a:solidFill>
                  <a:srgbClr val="FFFFFF"/>
                </a:solidFill>
              </a:rPr>
              <a:t>Timing</a:t>
            </a:r>
            <a:br>
              <a:rPr lang="en-US" sz="2300">
                <a:solidFill>
                  <a:srgbClr val="FFFFFF"/>
                </a:solidFill>
              </a:rPr>
            </a:br>
            <a:r>
              <a:rPr lang="en-US" sz="2300">
                <a:solidFill>
                  <a:srgbClr val="FFFFFF"/>
                </a:solidFill>
              </a:rPr>
              <a:t>ORS 419B.305</a:t>
            </a:r>
          </a:p>
        </p:txBody>
      </p:sp>
      <p:sp>
        <p:nvSpPr>
          <p:cNvPr id="3" name="Content Placeholder 2">
            <a:extLst>
              <a:ext uri="{FF2B5EF4-FFF2-40B4-BE49-F238E27FC236}">
                <a16:creationId xmlns:a16="http://schemas.microsoft.com/office/drawing/2014/main" id="{BE85E3C6-2C5A-F945-8176-0D2C40CFB917}"/>
              </a:ext>
            </a:extLst>
          </p:cNvPr>
          <p:cNvSpPr>
            <a:spLocks noGrp="1"/>
          </p:cNvSpPr>
          <p:nvPr>
            <p:ph idx="1"/>
          </p:nvPr>
        </p:nvSpPr>
        <p:spPr>
          <a:xfrm>
            <a:off x="5591695" y="1402080"/>
            <a:ext cx="5320696" cy="4053840"/>
          </a:xfrm>
        </p:spPr>
        <p:txBody>
          <a:bodyPr anchor="ctr">
            <a:normAutofit lnSpcReduction="10000"/>
          </a:bodyPr>
          <a:lstStyle/>
          <a:p>
            <a:pPr>
              <a:lnSpc>
                <a:spcPct val="90000"/>
              </a:lnSpc>
            </a:pPr>
            <a:r>
              <a:rPr lang="en-US" sz="1400"/>
              <a:t>If the court found protective custody was necessary to prevent imminent physical damage or harm to the child, the court shall hold a jurisdictional hearing within 30 days unless:</a:t>
            </a:r>
          </a:p>
          <a:p>
            <a:pPr lvl="1">
              <a:lnSpc>
                <a:spcPct val="90000"/>
              </a:lnSpc>
            </a:pPr>
            <a:r>
              <a:rPr lang="en-US" sz="1400"/>
              <a:t>The parent, Indian custody or tribe has requested an extension of time;</a:t>
            </a:r>
          </a:p>
          <a:p>
            <a:pPr lvl="1">
              <a:lnSpc>
                <a:spcPct val="90000"/>
              </a:lnSpc>
            </a:pPr>
            <a:r>
              <a:rPr lang="en-US" sz="1400"/>
              <a:t>The child has been returned to the parent, or the court orders the child be returned to the parent;</a:t>
            </a:r>
          </a:p>
          <a:p>
            <a:pPr lvl="1">
              <a:lnSpc>
                <a:spcPct val="90000"/>
              </a:lnSpc>
            </a:pPr>
            <a:r>
              <a:rPr lang="en-US" sz="1400"/>
              <a:t>The court has continued the protective custody order beyond the 30 day period because:</a:t>
            </a:r>
          </a:p>
          <a:p>
            <a:pPr lvl="2">
              <a:lnSpc>
                <a:spcPct val="90000"/>
              </a:lnSpc>
            </a:pPr>
            <a:r>
              <a:rPr lang="en-US" sz="1400"/>
              <a:t>A return home would subject the child to imminent physical damage or harm;</a:t>
            </a:r>
          </a:p>
          <a:p>
            <a:pPr lvl="2">
              <a:lnSpc>
                <a:spcPct val="90000"/>
              </a:lnSpc>
            </a:pPr>
            <a:r>
              <a:rPr lang="en-US" sz="1400"/>
              <a:t>Despite diligent efforts, the court has been unable to transfer the proceeding to Tribal court; and </a:t>
            </a:r>
          </a:p>
          <a:p>
            <a:pPr lvl="2">
              <a:lnSpc>
                <a:spcPct val="90000"/>
              </a:lnSpc>
            </a:pPr>
            <a:r>
              <a:rPr lang="en-US" sz="1400"/>
              <a:t>The court has been unable to set the case for a hearing for a reason other than scheduling or availability of counsel and the reason has been document in writing on the record.</a:t>
            </a:r>
          </a:p>
          <a:p>
            <a:pPr lvl="8">
              <a:lnSpc>
                <a:spcPct val="90000"/>
              </a:lnSpc>
            </a:pPr>
            <a:r>
              <a:rPr lang="en-US" sz="1400"/>
              <a:t>ORS 419B.305(2); 25 CFR §23.113(e)</a:t>
            </a:r>
          </a:p>
        </p:txBody>
      </p:sp>
    </p:spTree>
    <p:extLst>
      <p:ext uri="{BB962C8B-B14F-4D97-AF65-F5344CB8AC3E}">
        <p14:creationId xmlns:p14="http://schemas.microsoft.com/office/powerpoint/2010/main" val="15522273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3530FE0-C542-45A1-BCD8-935787009C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351" y="640080"/>
            <a:ext cx="8924024" cy="5200996"/>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0543" y="825096"/>
            <a:ext cx="8549640" cy="4830965"/>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BE85E3C6-2C5A-F945-8176-0D2C40CFB917}"/>
              </a:ext>
            </a:extLst>
          </p:cNvPr>
          <p:cNvSpPr>
            <a:spLocks noGrp="1"/>
          </p:cNvSpPr>
          <p:nvPr>
            <p:ph idx="1"/>
          </p:nvPr>
        </p:nvSpPr>
        <p:spPr>
          <a:xfrm>
            <a:off x="1345672" y="1514475"/>
            <a:ext cx="5715917" cy="4830965"/>
          </a:xfrm>
        </p:spPr>
        <p:txBody>
          <a:bodyPr anchor="ctr">
            <a:normAutofit fontScale="92500" lnSpcReduction="10000"/>
          </a:bodyPr>
          <a:lstStyle/>
          <a:p>
            <a:r>
              <a:rPr lang="en-US" dirty="0">
                <a:solidFill>
                  <a:srgbClr val="404040"/>
                </a:solidFill>
              </a:rPr>
              <a:t>State court versus Tribal court jurisdiction</a:t>
            </a:r>
          </a:p>
          <a:p>
            <a:r>
              <a:rPr lang="en-US" dirty="0">
                <a:solidFill>
                  <a:srgbClr val="404040"/>
                </a:solidFill>
              </a:rPr>
              <a:t>Compliant notice filed with the court?  Section 16(2)</a:t>
            </a:r>
          </a:p>
          <a:p>
            <a:pPr lvl="1"/>
            <a:r>
              <a:rPr lang="en-US" dirty="0">
                <a:solidFill>
                  <a:srgbClr val="404040"/>
                </a:solidFill>
              </a:rPr>
              <a:t>Sent to each tribe, parents, Indian custodian (if applicable) and BIA (if necessary)</a:t>
            </a:r>
          </a:p>
          <a:p>
            <a:r>
              <a:rPr lang="en-US" dirty="0">
                <a:solidFill>
                  <a:srgbClr val="404040"/>
                </a:solidFill>
              </a:rPr>
              <a:t>Qualified expert witness.  Section 17</a:t>
            </a:r>
          </a:p>
          <a:p>
            <a:r>
              <a:rPr lang="en-US" dirty="0">
                <a:solidFill>
                  <a:srgbClr val="404040"/>
                </a:solidFill>
              </a:rPr>
              <a:t>Standard of proof:  clear and convincing</a:t>
            </a:r>
          </a:p>
          <a:p>
            <a:r>
              <a:rPr lang="en-US" dirty="0">
                <a:solidFill>
                  <a:srgbClr val="404040"/>
                </a:solidFill>
              </a:rPr>
              <a:t>ORICWA/ICWA standard:</a:t>
            </a:r>
          </a:p>
          <a:p>
            <a:pPr lvl="1"/>
            <a:r>
              <a:rPr lang="en-US" dirty="0">
                <a:solidFill>
                  <a:srgbClr val="404040"/>
                </a:solidFill>
              </a:rPr>
              <a:t>Is the parents’ continued custody of the child likely to result in serious emotional or physical damage to the child?</a:t>
            </a:r>
          </a:p>
          <a:p>
            <a:pPr lvl="1"/>
            <a:r>
              <a:rPr lang="en-US" dirty="0"/>
              <a:t>The evidence must show a causal relationship between the particular conditions in the child’s home &amp; the likelihood that custody or continued custody of the child will result in serious emotional or physical damage to the particular child who is the subject of the proceeding. Evidence that shows the existence of community or family poverty, isolation, single parenthood, custodian age, crowded or inadequate housing, substance abuse or nonconforming social behavior does not, by itself, establish a causal relationship.</a:t>
            </a:r>
          </a:p>
          <a:p>
            <a:pPr marL="228600" lvl="1" indent="0">
              <a:buNone/>
            </a:pPr>
            <a:endParaRPr lang="en-US" dirty="0">
              <a:solidFill>
                <a:srgbClr val="404040"/>
              </a:solidFill>
            </a:endParaRPr>
          </a:p>
          <a:p>
            <a:endParaRPr lang="en-US" dirty="0">
              <a:solidFill>
                <a:srgbClr val="404040"/>
              </a:solidFill>
            </a:endParaRPr>
          </a:p>
          <a:p>
            <a:pPr lvl="1"/>
            <a:endParaRPr lang="en-US" dirty="0">
              <a:solidFill>
                <a:srgbClr val="404040"/>
              </a:solidFill>
            </a:endParaRPr>
          </a:p>
          <a:p>
            <a:endParaRPr lang="en-US" dirty="0">
              <a:solidFill>
                <a:srgbClr val="404040"/>
              </a:solidFill>
            </a:endParaRPr>
          </a:p>
        </p:txBody>
      </p:sp>
      <p:sp>
        <p:nvSpPr>
          <p:cNvPr id="12" name="Oval 11">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76718" y="1443035"/>
            <a:ext cx="3971932" cy="3971930"/>
          </a:xfrm>
          <a:prstGeom prst="ellipse">
            <a:avLst/>
          </a:prstGeom>
          <a:solidFill>
            <a:srgbClr val="FFFFFF"/>
          </a:solidFill>
          <a:ln w="317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1CE21F2-04FB-A24C-944F-A214BC2B990C}"/>
              </a:ext>
            </a:extLst>
          </p:cNvPr>
          <p:cNvSpPr>
            <a:spLocks noGrp="1"/>
          </p:cNvSpPr>
          <p:nvPr>
            <p:ph type="title"/>
          </p:nvPr>
        </p:nvSpPr>
        <p:spPr>
          <a:xfrm>
            <a:off x="7720168" y="1586484"/>
            <a:ext cx="3685032" cy="3685032"/>
          </a:xfrm>
          <a:prstGeom prst="ellipse">
            <a:avLst/>
          </a:prstGeom>
          <a:solidFill>
            <a:schemeClr val="accent2"/>
          </a:solidFill>
          <a:ln>
            <a:noFill/>
          </a:ln>
        </p:spPr>
        <p:txBody>
          <a:bodyPr>
            <a:normAutofit/>
          </a:bodyPr>
          <a:lstStyle/>
          <a:p>
            <a:r>
              <a:rPr lang="en-US" sz="2300">
                <a:solidFill>
                  <a:srgbClr val="FFFFFF"/>
                </a:solidFill>
              </a:rPr>
              <a:t>Jurisdiction</a:t>
            </a:r>
            <a:br>
              <a:rPr lang="en-US" sz="2300">
                <a:solidFill>
                  <a:srgbClr val="FFFFFF"/>
                </a:solidFill>
              </a:rPr>
            </a:br>
            <a:r>
              <a:rPr lang="en-US" sz="2300">
                <a:solidFill>
                  <a:srgbClr val="FFFFFF"/>
                </a:solidFill>
              </a:rPr>
              <a:t>ORS 419B.305</a:t>
            </a:r>
          </a:p>
        </p:txBody>
      </p:sp>
    </p:spTree>
    <p:extLst>
      <p:ext uri="{BB962C8B-B14F-4D97-AF65-F5344CB8AC3E}">
        <p14:creationId xmlns:p14="http://schemas.microsoft.com/office/powerpoint/2010/main" val="1813894607"/>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0D7D2CB23D4FE4A94A56E224F6FD9DF" ma:contentTypeVersion="6" ma:contentTypeDescription="Create a new document." ma:contentTypeScope="" ma:versionID="85a2caeb9d5889db46d6b5500c6e8d54">
  <xsd:schema xmlns:xsd="http://www.w3.org/2001/XMLSchema" xmlns:xs="http://www.w3.org/2001/XMLSchema" xmlns:p="http://schemas.microsoft.com/office/2006/metadata/properties" xmlns:ns2="0e644e52-c972-4ddd-8718-9e972fec7519" targetNamespace="http://schemas.microsoft.com/office/2006/metadata/properties" ma:root="true" ma:fieldsID="49de8be520cf009667da15ec8a9a7e8c" ns2:_="">
    <xsd:import namespace="0e644e52-c972-4ddd-8718-9e972fec7519"/>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e644e52-c972-4ddd-8718-9e972fec7519"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A114376-24B7-4DEA-8BB7-6B838296365A}"/>
</file>

<file path=customXml/itemProps2.xml><?xml version="1.0" encoding="utf-8"?>
<ds:datastoreItem xmlns:ds="http://schemas.openxmlformats.org/officeDocument/2006/customXml" ds:itemID="{ECE76BC7-8FEA-47E0-9694-99A9BD4ED747}"/>
</file>

<file path=customXml/itemProps3.xml><?xml version="1.0" encoding="utf-8"?>
<ds:datastoreItem xmlns:ds="http://schemas.openxmlformats.org/officeDocument/2006/customXml" ds:itemID="{D7B90AD0-3C78-44B8-802F-45DE02FCF74F}"/>
</file>

<file path=docProps/app.xml><?xml version="1.0" encoding="utf-8"?>
<Properties xmlns="http://schemas.openxmlformats.org/officeDocument/2006/extended-properties" xmlns:vt="http://schemas.openxmlformats.org/officeDocument/2006/docPropsVTypes">
  <TotalTime>66</TotalTime>
  <Words>2629</Words>
  <Application>Microsoft Office PowerPoint</Application>
  <PresentationFormat>Widescreen</PresentationFormat>
  <Paragraphs>190</Paragraphs>
  <Slides>20</Slides>
  <Notes>18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Gill Sans MT</vt:lpstr>
      <vt:lpstr>Parcel</vt:lpstr>
      <vt:lpstr>Oregon ICWA  Q and A:   ASK THE EXPERTS, Part 1I</vt:lpstr>
      <vt:lpstr>Standard of Proof</vt:lpstr>
      <vt:lpstr>Protective Custody Order  ORS 419B.150</vt:lpstr>
      <vt:lpstr>Shelter Hearing ORS 419B.185</vt:lpstr>
      <vt:lpstr>Shelter Hearing ORS 419B.185</vt:lpstr>
      <vt:lpstr>Transfer to Tribal Court</vt:lpstr>
      <vt:lpstr>Settlement of petition</vt:lpstr>
      <vt:lpstr>Jurisdiction Timing ORS 419B.305</vt:lpstr>
      <vt:lpstr>Jurisdiction ORS 419B.305</vt:lpstr>
      <vt:lpstr>Disposition ORS 419B.310</vt:lpstr>
      <vt:lpstr>Review ORS 419B.449</vt:lpstr>
      <vt:lpstr>permanency ORS 419B.476</vt:lpstr>
      <vt:lpstr>Durable Guardianship ORS 419B.365</vt:lpstr>
      <vt:lpstr>Permanent Guardianship ORS 419B.366</vt:lpstr>
      <vt:lpstr>Termination of parental rights ORS 419B.500</vt:lpstr>
      <vt:lpstr>adoption ORS 419B.529</vt:lpstr>
      <vt:lpstr> Placement outside of preferences </vt:lpstr>
      <vt:lpstr>Improper placement guardianship or TPR</vt:lpstr>
      <vt:lpstr>Improper retention or removal of child</vt:lpstr>
      <vt:lpstr>Questions?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Oregon ICWA  Q and A:   ASK THE EXPERTS, Part 1I</dc:title>
  <dc:creator>Megan Hassen</dc:creator>
  <cp:lastModifiedBy>Megan Hassen</cp:lastModifiedBy>
  <cp:revision>10</cp:revision>
  <dcterms:created xsi:type="dcterms:W3CDTF">2021-02-24T00:46:30Z</dcterms:created>
  <dcterms:modified xsi:type="dcterms:W3CDTF">2021-02-25T18:57:58Z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0x01010090D7D2CB23D4FE4A94A56E224F6FD9DF</vt:lpwstr>
  </property>
</Properties>
</file>