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presentation.xml" ContentType="application/vnd.openxmlformats-officedocument.presentationml.presentation.main+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9.xml" ContentType="application/vnd.openxmlformats-officedocument.presentationml.notesSlide+xml"/>
  <Override PartName="/ppt/notesSlides/notesSlide28.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7.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6" r:id="rId1"/>
  </p:sldMasterIdLst>
  <p:notesMasterIdLst>
    <p:notesMasterId r:id="rId30"/>
  </p:notesMasterIdLst>
  <p:sldIdLst>
    <p:sldId id="263" r:id="rId2"/>
    <p:sldId id="303" r:id="rId3"/>
    <p:sldId id="257" r:id="rId4"/>
    <p:sldId id="306" r:id="rId5"/>
    <p:sldId id="296" r:id="rId6"/>
    <p:sldId id="286" r:id="rId7"/>
    <p:sldId id="295" r:id="rId8"/>
    <p:sldId id="311" r:id="rId9"/>
    <p:sldId id="305" r:id="rId10"/>
    <p:sldId id="300" r:id="rId11"/>
    <p:sldId id="289" r:id="rId12"/>
    <p:sldId id="287" r:id="rId13"/>
    <p:sldId id="314" r:id="rId14"/>
    <p:sldId id="277" r:id="rId15"/>
    <p:sldId id="304" r:id="rId16"/>
    <p:sldId id="262" r:id="rId17"/>
    <p:sldId id="298" r:id="rId18"/>
    <p:sldId id="293" r:id="rId19"/>
    <p:sldId id="271" r:id="rId20"/>
    <p:sldId id="313" r:id="rId21"/>
    <p:sldId id="309" r:id="rId22"/>
    <p:sldId id="274" r:id="rId23"/>
    <p:sldId id="307" r:id="rId24"/>
    <p:sldId id="276" r:id="rId25"/>
    <p:sldId id="312" r:id="rId26"/>
    <p:sldId id="315" r:id="rId27"/>
    <p:sldId id="299" r:id="rId28"/>
    <p:sldId id="27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70"/>
    <p:restoredTop sz="96357" autoAdjust="0"/>
  </p:normalViewPr>
  <p:slideViewPr>
    <p:cSldViewPr snapToGrid="0" snapToObjects="1">
      <p:cViewPr varScale="1">
        <p:scale>
          <a:sx n="118" d="100"/>
          <a:sy n="118"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BC860D-B982-4F00-9503-5868D7D00C73}" type="datetimeFigureOut">
              <a:rPr lang="en-US" smtClean="0"/>
              <a:t>3/2/2021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48910B-D1B6-45FA-85CA-38CA99EBECBF}" type="slidenum">
              <a:rPr lang="en-US" smtClean="0"/>
              <a:t>‹#›</a:t>
            </a:fld>
            <a:endParaRPr lang="en-US"/>
          </a:p>
        </p:txBody>
      </p:sp>
    </p:spTree>
    <p:extLst>
      <p:ext uri="{BB962C8B-B14F-4D97-AF65-F5344CB8AC3E}">
        <p14:creationId xmlns:p14="http://schemas.microsoft.com/office/powerpoint/2010/main" val="3187001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1</a:t>
            </a:fld>
            <a:endParaRPr lang="en-US"/>
          </a:p>
        </p:txBody>
      </p:sp>
    </p:spTree>
    <p:extLst>
      <p:ext uri="{BB962C8B-B14F-4D97-AF65-F5344CB8AC3E}">
        <p14:creationId xmlns:p14="http://schemas.microsoft.com/office/powerpoint/2010/main" val="3521189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10</a:t>
            </a:fld>
            <a:endParaRPr lang="en-US"/>
          </a:p>
        </p:txBody>
      </p:sp>
    </p:spTree>
    <p:extLst>
      <p:ext uri="{BB962C8B-B14F-4D97-AF65-F5344CB8AC3E}">
        <p14:creationId xmlns:p14="http://schemas.microsoft.com/office/powerpoint/2010/main" val="1284484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11</a:t>
            </a:fld>
            <a:endParaRPr lang="en-US"/>
          </a:p>
        </p:txBody>
      </p:sp>
    </p:spTree>
    <p:extLst>
      <p:ext uri="{BB962C8B-B14F-4D97-AF65-F5344CB8AC3E}">
        <p14:creationId xmlns:p14="http://schemas.microsoft.com/office/powerpoint/2010/main" val="2409260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12</a:t>
            </a:fld>
            <a:endParaRPr lang="en-US"/>
          </a:p>
        </p:txBody>
      </p:sp>
    </p:spTree>
    <p:extLst>
      <p:ext uri="{BB962C8B-B14F-4D97-AF65-F5344CB8AC3E}">
        <p14:creationId xmlns:p14="http://schemas.microsoft.com/office/powerpoint/2010/main" val="2291913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 to pitch</a:t>
            </a:r>
          </a:p>
        </p:txBody>
      </p:sp>
      <p:sp>
        <p:nvSpPr>
          <p:cNvPr id="4" name="Slide Number Placeholder 3"/>
          <p:cNvSpPr>
            <a:spLocks noGrp="1"/>
          </p:cNvSpPr>
          <p:nvPr>
            <p:ph type="sldNum" sz="quarter" idx="5"/>
          </p:nvPr>
        </p:nvSpPr>
        <p:spPr/>
        <p:txBody>
          <a:bodyPr/>
          <a:lstStyle/>
          <a:p>
            <a:fld id="{8148910B-D1B6-45FA-85CA-38CA99EBECBF}" type="slidenum">
              <a:rPr lang="en-US" smtClean="0"/>
              <a:t>13</a:t>
            </a:fld>
            <a:endParaRPr lang="en-US"/>
          </a:p>
        </p:txBody>
      </p:sp>
    </p:spTree>
    <p:extLst>
      <p:ext uri="{BB962C8B-B14F-4D97-AF65-F5344CB8AC3E}">
        <p14:creationId xmlns:p14="http://schemas.microsoft.com/office/powerpoint/2010/main" val="829440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14</a:t>
            </a:fld>
            <a:endParaRPr lang="en-US"/>
          </a:p>
        </p:txBody>
      </p:sp>
    </p:spTree>
    <p:extLst>
      <p:ext uri="{BB962C8B-B14F-4D97-AF65-F5344CB8AC3E}">
        <p14:creationId xmlns:p14="http://schemas.microsoft.com/office/powerpoint/2010/main" val="1198409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Kristy</a:t>
            </a:r>
          </a:p>
        </p:txBody>
      </p:sp>
      <p:sp>
        <p:nvSpPr>
          <p:cNvPr id="4" name="Slide Number Placeholder 3"/>
          <p:cNvSpPr>
            <a:spLocks noGrp="1"/>
          </p:cNvSpPr>
          <p:nvPr>
            <p:ph type="sldNum" sz="quarter" idx="5"/>
          </p:nvPr>
        </p:nvSpPr>
        <p:spPr/>
        <p:txBody>
          <a:bodyPr/>
          <a:lstStyle/>
          <a:p>
            <a:fld id="{8148910B-D1B6-45FA-85CA-38CA99EBECBF}" type="slidenum">
              <a:rPr lang="en-US" smtClean="0"/>
              <a:t>15</a:t>
            </a:fld>
            <a:endParaRPr lang="en-US"/>
          </a:p>
        </p:txBody>
      </p:sp>
    </p:spTree>
    <p:extLst>
      <p:ext uri="{BB962C8B-B14F-4D97-AF65-F5344CB8AC3E}">
        <p14:creationId xmlns:p14="http://schemas.microsoft.com/office/powerpoint/2010/main" val="800997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16</a:t>
            </a:fld>
            <a:endParaRPr lang="en-US"/>
          </a:p>
        </p:txBody>
      </p:sp>
    </p:spTree>
    <p:extLst>
      <p:ext uri="{BB962C8B-B14F-4D97-AF65-F5344CB8AC3E}">
        <p14:creationId xmlns:p14="http://schemas.microsoft.com/office/powerpoint/2010/main" val="2556430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17</a:t>
            </a:fld>
            <a:endParaRPr lang="en-US"/>
          </a:p>
        </p:txBody>
      </p:sp>
    </p:spTree>
    <p:extLst>
      <p:ext uri="{BB962C8B-B14F-4D97-AF65-F5344CB8AC3E}">
        <p14:creationId xmlns:p14="http://schemas.microsoft.com/office/powerpoint/2010/main" val="3740292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8148910B-D1B6-45FA-85CA-38CA99EBECBF}" type="slidenum">
              <a:rPr lang="en-US" smtClean="0"/>
              <a:t>18</a:t>
            </a:fld>
            <a:endParaRPr lang="en-US"/>
          </a:p>
        </p:txBody>
      </p:sp>
    </p:spTree>
    <p:extLst>
      <p:ext uri="{BB962C8B-B14F-4D97-AF65-F5344CB8AC3E}">
        <p14:creationId xmlns:p14="http://schemas.microsoft.com/office/powerpoint/2010/main" val="3580685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19</a:t>
            </a:fld>
            <a:endParaRPr lang="en-US"/>
          </a:p>
        </p:txBody>
      </p:sp>
    </p:spTree>
    <p:extLst>
      <p:ext uri="{BB962C8B-B14F-4D97-AF65-F5344CB8AC3E}">
        <p14:creationId xmlns:p14="http://schemas.microsoft.com/office/powerpoint/2010/main" val="375537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2</a:t>
            </a:fld>
            <a:endParaRPr lang="en-US"/>
          </a:p>
        </p:txBody>
      </p:sp>
    </p:spTree>
    <p:extLst>
      <p:ext uri="{BB962C8B-B14F-4D97-AF65-F5344CB8AC3E}">
        <p14:creationId xmlns:p14="http://schemas.microsoft.com/office/powerpoint/2010/main" val="16684866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A9280256-6F5C-4FEF-A352-881F203DEF55}" type="slidenum">
              <a:rPr lang="en-US" smtClean="0"/>
              <a:t>20</a:t>
            </a:fld>
            <a:endParaRPr lang="en-US"/>
          </a:p>
        </p:txBody>
      </p:sp>
    </p:spTree>
    <p:extLst>
      <p:ext uri="{BB962C8B-B14F-4D97-AF65-F5344CB8AC3E}">
        <p14:creationId xmlns:p14="http://schemas.microsoft.com/office/powerpoint/2010/main" val="2283467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a:t>
            </a:r>
          </a:p>
        </p:txBody>
      </p:sp>
      <p:sp>
        <p:nvSpPr>
          <p:cNvPr id="4" name="Slide Number Placeholder 3"/>
          <p:cNvSpPr>
            <a:spLocks noGrp="1"/>
          </p:cNvSpPr>
          <p:nvPr>
            <p:ph type="sldNum" sz="quarter" idx="5"/>
          </p:nvPr>
        </p:nvSpPr>
        <p:spPr/>
        <p:txBody>
          <a:bodyPr/>
          <a:lstStyle/>
          <a:p>
            <a:fld id="{8148910B-D1B6-45FA-85CA-38CA99EBECBF}" type="slidenum">
              <a:rPr lang="en-US" smtClean="0"/>
              <a:t>21</a:t>
            </a:fld>
            <a:endParaRPr lang="en-US"/>
          </a:p>
        </p:txBody>
      </p:sp>
    </p:spTree>
    <p:extLst>
      <p:ext uri="{BB962C8B-B14F-4D97-AF65-F5344CB8AC3E}">
        <p14:creationId xmlns:p14="http://schemas.microsoft.com/office/powerpoint/2010/main" val="2830357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22</a:t>
            </a:fld>
            <a:endParaRPr lang="en-US"/>
          </a:p>
        </p:txBody>
      </p:sp>
    </p:spTree>
    <p:extLst>
      <p:ext uri="{BB962C8B-B14F-4D97-AF65-F5344CB8AC3E}">
        <p14:creationId xmlns:p14="http://schemas.microsoft.com/office/powerpoint/2010/main" val="18183770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23</a:t>
            </a:fld>
            <a:endParaRPr lang="en-US"/>
          </a:p>
        </p:txBody>
      </p:sp>
    </p:spTree>
    <p:extLst>
      <p:ext uri="{BB962C8B-B14F-4D97-AF65-F5344CB8AC3E}">
        <p14:creationId xmlns:p14="http://schemas.microsoft.com/office/powerpoint/2010/main" val="26824060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 </a:t>
            </a:r>
          </a:p>
        </p:txBody>
      </p:sp>
      <p:sp>
        <p:nvSpPr>
          <p:cNvPr id="4" name="Slide Number Placeholder 3"/>
          <p:cNvSpPr>
            <a:spLocks noGrp="1"/>
          </p:cNvSpPr>
          <p:nvPr>
            <p:ph type="sldNum" sz="quarter" idx="5"/>
          </p:nvPr>
        </p:nvSpPr>
        <p:spPr/>
        <p:txBody>
          <a:bodyPr/>
          <a:lstStyle/>
          <a:p>
            <a:fld id="{8148910B-D1B6-45FA-85CA-38CA99EBECBF}" type="slidenum">
              <a:rPr lang="en-US" smtClean="0"/>
              <a:t>24</a:t>
            </a:fld>
            <a:endParaRPr lang="en-US"/>
          </a:p>
        </p:txBody>
      </p:sp>
    </p:spTree>
    <p:extLst>
      <p:ext uri="{BB962C8B-B14F-4D97-AF65-F5344CB8AC3E}">
        <p14:creationId xmlns:p14="http://schemas.microsoft.com/office/powerpoint/2010/main" val="25189166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A9280256-6F5C-4FEF-A352-881F203DEF55}" type="slidenum">
              <a:rPr lang="en-US" smtClean="0"/>
              <a:t>25</a:t>
            </a:fld>
            <a:endParaRPr lang="en-US"/>
          </a:p>
        </p:txBody>
      </p:sp>
    </p:spTree>
    <p:extLst>
      <p:ext uri="{BB962C8B-B14F-4D97-AF65-F5344CB8AC3E}">
        <p14:creationId xmlns:p14="http://schemas.microsoft.com/office/powerpoint/2010/main" val="16026513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Kristy and group</a:t>
            </a:r>
          </a:p>
        </p:txBody>
      </p:sp>
      <p:sp>
        <p:nvSpPr>
          <p:cNvPr id="4" name="Slide Number Placeholder 3"/>
          <p:cNvSpPr>
            <a:spLocks noGrp="1"/>
          </p:cNvSpPr>
          <p:nvPr>
            <p:ph type="sldNum" sz="quarter" idx="5"/>
          </p:nvPr>
        </p:nvSpPr>
        <p:spPr/>
        <p:txBody>
          <a:bodyPr/>
          <a:lstStyle/>
          <a:p>
            <a:fld id="{8148910B-D1B6-45FA-85CA-38CA99EBECBF}" type="slidenum">
              <a:rPr lang="en-US" smtClean="0"/>
              <a:t>26</a:t>
            </a:fld>
            <a:endParaRPr lang="en-US"/>
          </a:p>
        </p:txBody>
      </p:sp>
    </p:spTree>
    <p:extLst>
      <p:ext uri="{BB962C8B-B14F-4D97-AF65-F5344CB8AC3E}">
        <p14:creationId xmlns:p14="http://schemas.microsoft.com/office/powerpoint/2010/main" val="33650939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 to pitch</a:t>
            </a:r>
          </a:p>
        </p:txBody>
      </p:sp>
      <p:sp>
        <p:nvSpPr>
          <p:cNvPr id="4" name="Slide Number Placeholder 3"/>
          <p:cNvSpPr>
            <a:spLocks noGrp="1"/>
          </p:cNvSpPr>
          <p:nvPr>
            <p:ph type="sldNum" sz="quarter" idx="5"/>
          </p:nvPr>
        </p:nvSpPr>
        <p:spPr/>
        <p:txBody>
          <a:bodyPr/>
          <a:lstStyle/>
          <a:p>
            <a:fld id="{8148910B-D1B6-45FA-85CA-38CA99EBECBF}" type="slidenum">
              <a:rPr lang="en-US" smtClean="0"/>
              <a:t>27</a:t>
            </a:fld>
            <a:endParaRPr lang="en-US"/>
          </a:p>
        </p:txBody>
      </p:sp>
    </p:spTree>
    <p:extLst>
      <p:ext uri="{BB962C8B-B14F-4D97-AF65-F5344CB8AC3E}">
        <p14:creationId xmlns:p14="http://schemas.microsoft.com/office/powerpoint/2010/main" val="3459273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28</a:t>
            </a:fld>
            <a:endParaRPr lang="en-US"/>
          </a:p>
        </p:txBody>
      </p:sp>
    </p:spTree>
    <p:extLst>
      <p:ext uri="{BB962C8B-B14F-4D97-AF65-F5344CB8AC3E}">
        <p14:creationId xmlns:p14="http://schemas.microsoft.com/office/powerpoint/2010/main" val="1654481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ADDIE </a:t>
            </a:r>
          </a:p>
        </p:txBody>
      </p:sp>
      <p:sp>
        <p:nvSpPr>
          <p:cNvPr id="4" name="Slide Number Placeholder 3"/>
          <p:cNvSpPr>
            <a:spLocks noGrp="1"/>
          </p:cNvSpPr>
          <p:nvPr>
            <p:ph type="sldNum" sz="quarter" idx="5"/>
          </p:nvPr>
        </p:nvSpPr>
        <p:spPr/>
        <p:txBody>
          <a:bodyPr/>
          <a:lstStyle/>
          <a:p>
            <a:fld id="{A9280256-6F5C-4FEF-A352-881F203DEF55}" type="slidenum">
              <a:rPr lang="en-US" smtClean="0"/>
              <a:t>3</a:t>
            </a:fld>
            <a:endParaRPr lang="en-US"/>
          </a:p>
        </p:txBody>
      </p:sp>
    </p:spTree>
    <p:extLst>
      <p:ext uri="{BB962C8B-B14F-4D97-AF65-F5344CB8AC3E}">
        <p14:creationId xmlns:p14="http://schemas.microsoft.com/office/powerpoint/2010/main" val="670743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 Ann</a:t>
            </a:r>
          </a:p>
        </p:txBody>
      </p:sp>
      <p:sp>
        <p:nvSpPr>
          <p:cNvPr id="4" name="Slide Number Placeholder 3"/>
          <p:cNvSpPr>
            <a:spLocks noGrp="1"/>
          </p:cNvSpPr>
          <p:nvPr>
            <p:ph type="sldNum" sz="quarter" idx="5"/>
          </p:nvPr>
        </p:nvSpPr>
        <p:spPr/>
        <p:txBody>
          <a:bodyPr/>
          <a:lstStyle/>
          <a:p>
            <a:fld id="{8148910B-D1B6-45FA-85CA-38CA99EBECBF}" type="slidenum">
              <a:rPr lang="en-US" smtClean="0"/>
              <a:t>4</a:t>
            </a:fld>
            <a:endParaRPr lang="en-US"/>
          </a:p>
        </p:txBody>
      </p:sp>
    </p:spTree>
    <p:extLst>
      <p:ext uri="{BB962C8B-B14F-4D97-AF65-F5344CB8AC3E}">
        <p14:creationId xmlns:p14="http://schemas.microsoft.com/office/powerpoint/2010/main" val="3999211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5</a:t>
            </a:fld>
            <a:endParaRPr lang="en-US"/>
          </a:p>
        </p:txBody>
      </p:sp>
    </p:spTree>
    <p:extLst>
      <p:ext uri="{BB962C8B-B14F-4D97-AF65-F5344CB8AC3E}">
        <p14:creationId xmlns:p14="http://schemas.microsoft.com/office/powerpoint/2010/main" val="617563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6</a:t>
            </a:fld>
            <a:endParaRPr lang="en-US"/>
          </a:p>
        </p:txBody>
      </p:sp>
    </p:spTree>
    <p:extLst>
      <p:ext uri="{BB962C8B-B14F-4D97-AF65-F5344CB8AC3E}">
        <p14:creationId xmlns:p14="http://schemas.microsoft.com/office/powerpoint/2010/main" val="1630089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Long</a:t>
            </a:r>
          </a:p>
        </p:txBody>
      </p:sp>
      <p:sp>
        <p:nvSpPr>
          <p:cNvPr id="4" name="Slide Number Placeholder 3"/>
          <p:cNvSpPr>
            <a:spLocks noGrp="1"/>
          </p:cNvSpPr>
          <p:nvPr>
            <p:ph type="sldNum" sz="quarter" idx="5"/>
          </p:nvPr>
        </p:nvSpPr>
        <p:spPr/>
        <p:txBody>
          <a:bodyPr/>
          <a:lstStyle/>
          <a:p>
            <a:fld id="{8148910B-D1B6-45FA-85CA-38CA99EBECBF}" type="slidenum">
              <a:rPr lang="en-US" smtClean="0"/>
              <a:t>7</a:t>
            </a:fld>
            <a:endParaRPr lang="en-US"/>
          </a:p>
        </p:txBody>
      </p:sp>
    </p:spTree>
    <p:extLst>
      <p:ext uri="{BB962C8B-B14F-4D97-AF65-F5344CB8AC3E}">
        <p14:creationId xmlns:p14="http://schemas.microsoft.com/office/powerpoint/2010/main" val="743356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SHANNON</a:t>
            </a:r>
          </a:p>
        </p:txBody>
      </p:sp>
      <p:sp>
        <p:nvSpPr>
          <p:cNvPr id="4" name="Slide Number Placeholder 3"/>
          <p:cNvSpPr>
            <a:spLocks noGrp="1"/>
          </p:cNvSpPr>
          <p:nvPr>
            <p:ph type="sldNum" sz="quarter" idx="5"/>
          </p:nvPr>
        </p:nvSpPr>
        <p:spPr/>
        <p:txBody>
          <a:bodyPr/>
          <a:lstStyle/>
          <a:p>
            <a:fld id="{A9280256-6F5C-4FEF-A352-881F203DEF55}" type="slidenum">
              <a:rPr lang="en-US" smtClean="0"/>
              <a:t>8</a:t>
            </a:fld>
            <a:endParaRPr lang="en-US"/>
          </a:p>
        </p:txBody>
      </p:sp>
    </p:spTree>
    <p:extLst>
      <p:ext uri="{BB962C8B-B14F-4D97-AF65-F5344CB8AC3E}">
        <p14:creationId xmlns:p14="http://schemas.microsoft.com/office/powerpoint/2010/main" val="1378853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48910B-D1B6-45FA-85CA-38CA99EBECBF}" type="slidenum">
              <a:rPr lang="en-US" smtClean="0"/>
              <a:t>9</a:t>
            </a:fld>
            <a:endParaRPr lang="en-US"/>
          </a:p>
        </p:txBody>
      </p:sp>
    </p:spTree>
    <p:extLst>
      <p:ext uri="{BB962C8B-B14F-4D97-AF65-F5344CB8AC3E}">
        <p14:creationId xmlns:p14="http://schemas.microsoft.com/office/powerpoint/2010/main" val="2479459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167895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76400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86394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5249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1314437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76336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8388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606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3/2/2021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80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9334D819-9F07-4261-B09B-9E467E5D9002}" type="datetimeFigureOut">
              <a:rPr lang="en-US" smtClean="0"/>
              <a:pPr/>
              <a:t>3/2/2021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20347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334D819-9F07-4261-B09B-9E467E5D9002}" type="datetimeFigureOut">
              <a:rPr lang="en-US" smtClean="0"/>
              <a:t>3/2/2021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37722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34D819-9F07-4261-B09B-9E467E5D9002}" type="datetimeFigureOut">
              <a:rPr lang="en-US" smtClean="0"/>
              <a:pPr/>
              <a:t>3/2/2021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927156266"/>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info.gov/app/details/USCODE-2018-title25/USCODE-2018-title25-chap21-subchapI%26collectionCode=USCODE"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s://www.bia.gov/sites/bia.gov/files/assets/bia/ois/pdf/idc2-056831.pdf" TargetMode="External"/><Relationship Id="rId5" Type="http://schemas.openxmlformats.org/officeDocument/2006/relationships/hyperlink" Target="https://www.oregonlegislature.gov/bills_laws/lawsstatutes/2020S1OrLaws0014.pdf" TargetMode="External"/><Relationship Id="rId4" Type="http://schemas.openxmlformats.org/officeDocument/2006/relationships/hyperlink" Target="https://www.federalregister.gov/documents/2016/06/14/2016-13686/indian-child-welfare-act-proceeding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ederalregister.gov/documents/2019/02/01/2019-00897/indian-entities-recognized-by-and-eligible-to-receive-services-from-the-united-states-bureau-o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federalregister.gov/documents/2020/04/30/2020-09155/indian-child-welfare-act-designated-tribal-agents-for-service-of-notic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7619-5653-3A46-A811-465A832AC30D}"/>
              </a:ext>
            </a:extLst>
          </p:cNvPr>
          <p:cNvSpPr>
            <a:spLocks noGrp="1"/>
          </p:cNvSpPr>
          <p:nvPr>
            <p:ph type="title"/>
          </p:nvPr>
        </p:nvSpPr>
        <p:spPr>
          <a:xfrm>
            <a:off x="342532" y="431073"/>
            <a:ext cx="3993776" cy="1773476"/>
          </a:xfrm>
        </p:spPr>
        <p:txBody>
          <a:bodyPr vert="horz" lIns="91440" tIns="45720" rIns="91440" bIns="45720" rtlCol="0" anchor="b">
            <a:normAutofit/>
          </a:bodyPr>
          <a:lstStyle/>
          <a:p>
            <a:pPr algn="ctr"/>
            <a:r>
              <a:rPr lang="en-US" sz="2800" dirty="0"/>
              <a:t>Oregon ICWA </a:t>
            </a:r>
            <a:br>
              <a:rPr lang="en-US" sz="2800" dirty="0"/>
            </a:br>
            <a:r>
              <a:rPr lang="en-US" sz="2800" dirty="0"/>
              <a:t>Q and A:  </a:t>
            </a:r>
            <a:br>
              <a:rPr lang="en-US" sz="2800" dirty="0"/>
            </a:br>
            <a:r>
              <a:rPr lang="en-US" sz="2800" dirty="0"/>
              <a:t>ASK THE EXPERTS</a:t>
            </a:r>
            <a:r>
              <a:rPr lang="en-US" sz="3200" dirty="0"/>
              <a:t>, </a:t>
            </a:r>
            <a:r>
              <a:rPr lang="en-US" sz="2200" dirty="0"/>
              <a:t>Part 1</a:t>
            </a:r>
          </a:p>
        </p:txBody>
      </p:sp>
      <p:sp>
        <p:nvSpPr>
          <p:cNvPr id="3" name="Text Placeholder 2">
            <a:extLst>
              <a:ext uri="{FF2B5EF4-FFF2-40B4-BE49-F238E27FC236}">
                <a16:creationId xmlns:a16="http://schemas.microsoft.com/office/drawing/2014/main" id="{F2AE9057-7C2D-CD41-A7C1-70D7FBB1181C}"/>
              </a:ext>
            </a:extLst>
          </p:cNvPr>
          <p:cNvSpPr>
            <a:spLocks noGrp="1"/>
          </p:cNvSpPr>
          <p:nvPr>
            <p:ph type="body" idx="1"/>
          </p:nvPr>
        </p:nvSpPr>
        <p:spPr>
          <a:xfrm>
            <a:off x="701586" y="2740043"/>
            <a:ext cx="3275668" cy="2390843"/>
          </a:xfrm>
        </p:spPr>
        <p:txBody>
          <a:bodyPr vert="horz" lIns="91440" tIns="45720" rIns="91440" bIns="45720" rtlCol="0">
            <a:noAutofit/>
          </a:bodyPr>
          <a:lstStyle/>
          <a:p>
            <a:pPr algn="ctr">
              <a:lnSpc>
                <a:spcPct val="102000"/>
              </a:lnSpc>
              <a:spcAft>
                <a:spcPts val="600"/>
              </a:spcAft>
            </a:pPr>
            <a:r>
              <a:rPr lang="en-US" dirty="0"/>
              <a:t>Hon. Morgan Long</a:t>
            </a:r>
          </a:p>
          <a:p>
            <a:pPr algn="ctr">
              <a:lnSpc>
                <a:spcPct val="102000"/>
              </a:lnSpc>
              <a:spcAft>
                <a:spcPts val="600"/>
              </a:spcAft>
            </a:pPr>
            <a:r>
              <a:rPr lang="en-US" dirty="0"/>
              <a:t>Adrian (Addie) Smith</a:t>
            </a:r>
          </a:p>
          <a:p>
            <a:pPr algn="ctr">
              <a:lnSpc>
                <a:spcPct val="102000"/>
              </a:lnSpc>
              <a:spcAft>
                <a:spcPts val="600"/>
              </a:spcAft>
            </a:pPr>
            <a:r>
              <a:rPr lang="en-US" dirty="0"/>
              <a:t>Lea Ann Easton</a:t>
            </a:r>
          </a:p>
          <a:p>
            <a:pPr algn="ctr">
              <a:lnSpc>
                <a:spcPct val="102000"/>
              </a:lnSpc>
              <a:spcAft>
                <a:spcPts val="600"/>
              </a:spcAft>
            </a:pPr>
            <a:r>
              <a:rPr lang="en-US" dirty="0"/>
              <a:t>Kristy Barrett</a:t>
            </a:r>
          </a:p>
          <a:p>
            <a:pPr algn="ctr">
              <a:lnSpc>
                <a:spcPct val="102000"/>
              </a:lnSpc>
              <a:spcAft>
                <a:spcPts val="600"/>
              </a:spcAft>
            </a:pPr>
            <a:r>
              <a:rPr lang="en-US" dirty="0"/>
              <a:t>Shannon Dennison</a:t>
            </a:r>
          </a:p>
          <a:p>
            <a:pPr algn="ctr">
              <a:lnSpc>
                <a:spcPct val="102000"/>
              </a:lnSpc>
              <a:spcAft>
                <a:spcPts val="600"/>
              </a:spcAft>
            </a:pPr>
            <a:r>
              <a:rPr lang="en-US" sz="1400" dirty="0"/>
              <a:t>March 5, 2021</a:t>
            </a:r>
          </a:p>
        </p:txBody>
      </p:sp>
      <p:pic>
        <p:nvPicPr>
          <p:cNvPr id="12" name="Picture 11">
            <a:extLst>
              <a:ext uri="{FF2B5EF4-FFF2-40B4-BE49-F238E27FC236}">
                <a16:creationId xmlns:a16="http://schemas.microsoft.com/office/drawing/2014/main" id="{685C41EB-ADE5-4EDE-820A-5ABDC5D64CFD}"/>
              </a:ext>
            </a:extLst>
          </p:cNvPr>
          <p:cNvPicPr/>
          <p:nvPr/>
        </p:nvPicPr>
        <p:blipFill rotWithShape="1">
          <a:blip r:embed="rId3" cstate="print"/>
          <a:srcRect t="16208" r="-2" b="15691"/>
          <a:stretch/>
        </p:blipFill>
        <p:spPr bwMode="auto">
          <a:xfrm>
            <a:off x="4639056" y="10"/>
            <a:ext cx="7552944" cy="6857990"/>
          </a:xfrm>
          <a:prstGeom prst="rect">
            <a:avLst/>
          </a:prstGeom>
          <a:noFill/>
          <a:ln>
            <a:noFill/>
          </a:ln>
          <a:effectLst/>
        </p:spPr>
      </p:pic>
    </p:spTree>
    <p:extLst>
      <p:ext uri="{BB962C8B-B14F-4D97-AF65-F5344CB8AC3E}">
        <p14:creationId xmlns:p14="http://schemas.microsoft.com/office/powerpoint/2010/main" val="345622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DA58EDE-8D3C-6A49-9C7C-7019B71B6A69}"/>
              </a:ext>
            </a:extLst>
          </p:cNvPr>
          <p:cNvSpPr>
            <a:spLocks noGrp="1"/>
          </p:cNvSpPr>
          <p:nvPr>
            <p:ph idx="1"/>
          </p:nvPr>
        </p:nvSpPr>
        <p:spPr>
          <a:xfrm>
            <a:off x="1316984" y="1283546"/>
            <a:ext cx="5715917" cy="3914063"/>
          </a:xfrm>
        </p:spPr>
        <p:txBody>
          <a:bodyPr anchor="ctr">
            <a:normAutofit/>
          </a:bodyPr>
          <a:lstStyle/>
          <a:p>
            <a:pPr lvl="1"/>
            <a:r>
              <a:rPr lang="en-US" b="1" dirty="0">
                <a:solidFill>
                  <a:srgbClr val="404040"/>
                </a:solidFill>
              </a:rPr>
              <a:t>Custody</a:t>
            </a:r>
            <a:r>
              <a:rPr lang="en-US" dirty="0">
                <a:solidFill>
                  <a:srgbClr val="404040"/>
                </a:solidFill>
              </a:rPr>
              <a:t>:</a:t>
            </a:r>
          </a:p>
          <a:p>
            <a:pPr lvl="2"/>
            <a:r>
              <a:rPr lang="en-US" dirty="0">
                <a:solidFill>
                  <a:srgbClr val="404040"/>
                </a:solidFill>
              </a:rPr>
              <a:t>An individual has custody of an Indian child if the person has physical or legal custody of the Indian child under any applicable tribal law, tribal custom or state law.</a:t>
            </a:r>
          </a:p>
          <a:p>
            <a:pPr lvl="1"/>
            <a:r>
              <a:rPr lang="en-US" b="1" dirty="0">
                <a:solidFill>
                  <a:srgbClr val="404040"/>
                </a:solidFill>
              </a:rPr>
              <a:t>Continued custody:  </a:t>
            </a:r>
          </a:p>
          <a:p>
            <a:pPr lvl="2"/>
            <a:r>
              <a:rPr lang="en-US" dirty="0">
                <a:solidFill>
                  <a:srgbClr val="404040"/>
                </a:solidFill>
              </a:rPr>
              <a:t>An Indian child’s parent has continued custody of the Indian child if the parent has, or previously had, custody of the Indian child.</a:t>
            </a:r>
          </a:p>
          <a:p>
            <a:pPr marL="1654175" lvl="8" indent="0">
              <a:buNone/>
            </a:pPr>
            <a:r>
              <a:rPr lang="en-US" dirty="0">
                <a:solidFill>
                  <a:srgbClr val="404040"/>
                </a:solidFill>
              </a:rPr>
              <a:t>			(Section 3)</a:t>
            </a: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F183D0-FD23-A240-AD3D-2C723489E566}"/>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a:solidFill>
                  <a:srgbClr val="FFFFFF"/>
                </a:solidFill>
              </a:rPr>
              <a:t>Custody of An Indian child</a:t>
            </a:r>
          </a:p>
        </p:txBody>
      </p:sp>
    </p:spTree>
    <p:extLst>
      <p:ext uri="{BB962C8B-B14F-4D97-AF65-F5344CB8AC3E}">
        <p14:creationId xmlns:p14="http://schemas.microsoft.com/office/powerpoint/2010/main" val="425030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A3EDCA-6CD7-A948-9A4D-8AF243803B4C}"/>
              </a:ext>
            </a:extLst>
          </p:cNvPr>
          <p:cNvSpPr>
            <a:spLocks noGrp="1"/>
          </p:cNvSpPr>
          <p:nvPr>
            <p:ph type="title"/>
          </p:nvPr>
        </p:nvSpPr>
        <p:spPr>
          <a:xfrm>
            <a:off x="2231136" y="467418"/>
            <a:ext cx="7729728" cy="1188720"/>
          </a:xfrm>
          <a:prstGeom prst="ellipse">
            <a:avLst/>
          </a:prstGeom>
          <a:solidFill>
            <a:srgbClr val="FFFFFF"/>
          </a:solidFill>
        </p:spPr>
        <p:txBody>
          <a:bodyPr>
            <a:normAutofit/>
          </a:bodyPr>
          <a:lstStyle/>
          <a:p>
            <a:r>
              <a:rPr lang="en-US" dirty="0"/>
              <a:t>Inquiry	</a:t>
            </a:r>
          </a:p>
        </p:txBody>
      </p:sp>
      <p:sp>
        <p:nvSpPr>
          <p:cNvPr id="3" name="Content Placeholder 2">
            <a:extLst>
              <a:ext uri="{FF2B5EF4-FFF2-40B4-BE49-F238E27FC236}">
                <a16:creationId xmlns:a16="http://schemas.microsoft.com/office/drawing/2014/main" id="{1F3AC157-3457-334C-A7E9-0FA9AD635EB8}"/>
              </a:ext>
            </a:extLst>
          </p:cNvPr>
          <p:cNvSpPr>
            <a:spLocks noGrp="1"/>
          </p:cNvSpPr>
          <p:nvPr>
            <p:ph idx="1"/>
          </p:nvPr>
        </p:nvSpPr>
        <p:spPr>
          <a:xfrm>
            <a:off x="1438275" y="2123556"/>
            <a:ext cx="9047299" cy="3343794"/>
          </a:xfrm>
        </p:spPr>
        <p:txBody>
          <a:bodyPr>
            <a:normAutofit fontScale="85000" lnSpcReduction="20000"/>
          </a:bodyPr>
          <a:lstStyle/>
          <a:p>
            <a:r>
              <a:rPr lang="en-US" b="1" dirty="0">
                <a:solidFill>
                  <a:srgbClr val="404040"/>
                </a:solidFill>
              </a:rPr>
              <a:t>ODHS: </a:t>
            </a:r>
            <a:r>
              <a:rPr lang="en-US" dirty="0">
                <a:solidFill>
                  <a:srgbClr val="404040"/>
                </a:solidFill>
              </a:rPr>
              <a:t>Person taking child into protective custody, or as otherwise required under ORS chapter 419B, must make a good faith effort to determine whether there is reason to know that a child is an Indian child. </a:t>
            </a:r>
          </a:p>
          <a:p>
            <a:pPr lvl="1"/>
            <a:r>
              <a:rPr lang="en-US" dirty="0">
                <a:solidFill>
                  <a:srgbClr val="404040"/>
                </a:solidFill>
              </a:rPr>
              <a:t>Includes consultation with child, child’s parents, person having custody or residing with child, extended family and any other person expected to have knowledge</a:t>
            </a:r>
          </a:p>
          <a:p>
            <a:pPr lvl="1"/>
            <a:r>
              <a:rPr lang="en-US" dirty="0">
                <a:solidFill>
                  <a:srgbClr val="404040"/>
                </a:solidFill>
              </a:rPr>
              <a:t>Must contact tribe which the child is or may be a member of to determine child’s affiliation.</a:t>
            </a:r>
          </a:p>
          <a:p>
            <a:pPr marL="228600" lvl="1" indent="0">
              <a:buNone/>
            </a:pPr>
            <a:r>
              <a:rPr lang="en-US" dirty="0">
                <a:solidFill>
                  <a:srgbClr val="404040"/>
                </a:solidFill>
              </a:rPr>
              <a:t>		Section 15(1)(emergency inquiry requirements); 15(2) (non-emergency inquiry requirements)</a:t>
            </a:r>
          </a:p>
          <a:p>
            <a:pPr marL="0" indent="0">
              <a:buNone/>
            </a:pPr>
            <a:endParaRPr lang="en-US" dirty="0">
              <a:solidFill>
                <a:srgbClr val="404040"/>
              </a:solidFill>
            </a:endParaRPr>
          </a:p>
          <a:p>
            <a:r>
              <a:rPr lang="en-US" b="1" dirty="0">
                <a:solidFill>
                  <a:srgbClr val="404040"/>
                </a:solidFill>
              </a:rPr>
              <a:t>Courts</a:t>
            </a:r>
            <a:r>
              <a:rPr lang="en-US" dirty="0">
                <a:solidFill>
                  <a:srgbClr val="404040"/>
                </a:solidFill>
              </a:rPr>
              <a:t> must ask, on the record, each individual present, whether there is reason to know that the child is an “Indian child” at the commencement of each designated hearing.  </a:t>
            </a:r>
            <a:r>
              <a:rPr lang="en-US" sz="1500" dirty="0">
                <a:solidFill>
                  <a:srgbClr val="404040"/>
                </a:solidFill>
              </a:rPr>
              <a:t>Section 15(3)</a:t>
            </a:r>
          </a:p>
          <a:p>
            <a:pPr marL="0" indent="0">
              <a:buNone/>
            </a:pPr>
            <a:endParaRPr lang="en-US" dirty="0">
              <a:solidFill>
                <a:srgbClr val="404040"/>
              </a:solidFill>
            </a:endParaRPr>
          </a:p>
          <a:p>
            <a:pPr marL="0" indent="0">
              <a:buNone/>
            </a:pPr>
            <a:r>
              <a:rPr lang="en-US" dirty="0">
                <a:solidFill>
                  <a:srgbClr val="404040"/>
                </a:solidFill>
              </a:rPr>
              <a:t>				 							</a:t>
            </a:r>
          </a:p>
        </p:txBody>
      </p:sp>
    </p:spTree>
    <p:extLst>
      <p:ext uri="{BB962C8B-B14F-4D97-AF65-F5344CB8AC3E}">
        <p14:creationId xmlns:p14="http://schemas.microsoft.com/office/powerpoint/2010/main" val="331073949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F183D0-FD23-A240-AD3D-2C723489E56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Reason to Know</a:t>
            </a:r>
          </a:p>
        </p:txBody>
      </p:sp>
      <p:sp>
        <p:nvSpPr>
          <p:cNvPr id="3" name="Content Placeholder 2">
            <a:extLst>
              <a:ext uri="{FF2B5EF4-FFF2-40B4-BE49-F238E27FC236}">
                <a16:creationId xmlns:a16="http://schemas.microsoft.com/office/drawing/2014/main" id="{6DA58EDE-8D3C-6A49-9C7C-7019B71B6A69}"/>
              </a:ext>
            </a:extLst>
          </p:cNvPr>
          <p:cNvSpPr>
            <a:spLocks noGrp="1"/>
          </p:cNvSpPr>
          <p:nvPr>
            <p:ph idx="1"/>
          </p:nvPr>
        </p:nvSpPr>
        <p:spPr>
          <a:xfrm>
            <a:off x="5591695" y="1402080"/>
            <a:ext cx="5320696" cy="4053840"/>
          </a:xfrm>
        </p:spPr>
        <p:txBody>
          <a:bodyPr anchor="ctr">
            <a:noAutofit/>
          </a:bodyPr>
          <a:lstStyle/>
          <a:p>
            <a:pPr>
              <a:lnSpc>
                <a:spcPct val="90000"/>
              </a:lnSpc>
            </a:pPr>
            <a:r>
              <a:rPr lang="en-US" sz="1600" b="1" dirty="0"/>
              <a:t>A court has “reason to know” if:</a:t>
            </a:r>
          </a:p>
          <a:p>
            <a:pPr lvl="1">
              <a:lnSpc>
                <a:spcPct val="90000"/>
              </a:lnSpc>
            </a:pPr>
            <a:r>
              <a:rPr lang="en-US" dirty="0"/>
              <a:t>Person present, the child, officer of the court, Indian tribe, organization or agency informs the court the child is an Indian child, or that information has been discovered that the child is an Indian child.</a:t>
            </a:r>
          </a:p>
          <a:p>
            <a:pPr lvl="1">
              <a:lnSpc>
                <a:spcPct val="90000"/>
              </a:lnSpc>
            </a:pPr>
            <a:r>
              <a:rPr lang="en-US" dirty="0"/>
              <a:t>Child’s domicile or residence, or child’s parent or Indian custodian is on a reservation or in an Alaska Native village;</a:t>
            </a:r>
          </a:p>
          <a:p>
            <a:pPr lvl="1">
              <a:lnSpc>
                <a:spcPct val="90000"/>
              </a:lnSpc>
            </a:pPr>
            <a:r>
              <a:rPr lang="en-US" dirty="0"/>
              <a:t>Child or parent possesses an ID card or other record indicating membership;</a:t>
            </a:r>
          </a:p>
          <a:p>
            <a:pPr lvl="1">
              <a:lnSpc>
                <a:spcPct val="90000"/>
              </a:lnSpc>
            </a:pPr>
            <a:r>
              <a:rPr lang="en-US" dirty="0"/>
              <a:t>Testimony, documents or “any other indicia” that indicates the child is an Indian child.</a:t>
            </a:r>
          </a:p>
          <a:p>
            <a:pPr>
              <a:lnSpc>
                <a:spcPct val="90000"/>
              </a:lnSpc>
            </a:pPr>
            <a:r>
              <a:rPr lang="en-US" sz="1600" dirty="0"/>
              <a:t>If there is “reason to know”: </a:t>
            </a:r>
          </a:p>
          <a:p>
            <a:pPr lvl="1">
              <a:lnSpc>
                <a:spcPct val="90000"/>
              </a:lnSpc>
            </a:pPr>
            <a:r>
              <a:rPr lang="en-US" b="1" dirty="0"/>
              <a:t>Treat as and ICWA case until the court on the record determines the child does not meet the definition</a:t>
            </a:r>
          </a:p>
          <a:p>
            <a:pPr marL="2644902" lvl="5" indent="0">
              <a:lnSpc>
                <a:spcPct val="90000"/>
              </a:lnSpc>
              <a:buNone/>
            </a:pPr>
            <a:r>
              <a:rPr lang="en-US" dirty="0"/>
              <a:t>	Section 15(4) and (5)</a:t>
            </a:r>
          </a:p>
        </p:txBody>
      </p:sp>
    </p:spTree>
    <p:extLst>
      <p:ext uri="{BB962C8B-B14F-4D97-AF65-F5344CB8AC3E}">
        <p14:creationId xmlns:p14="http://schemas.microsoft.com/office/powerpoint/2010/main" val="2984324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22385-6753-4341-AFFD-48CFF376E929}"/>
              </a:ext>
            </a:extLst>
          </p:cNvPr>
          <p:cNvSpPr>
            <a:spLocks noGrp="1"/>
          </p:cNvSpPr>
          <p:nvPr>
            <p:ph type="title"/>
          </p:nvPr>
        </p:nvSpPr>
        <p:spPr>
          <a:xfrm>
            <a:off x="965198" y="2490283"/>
            <a:ext cx="5602383" cy="1877437"/>
          </a:xfrm>
        </p:spPr>
        <p:txBody>
          <a:bodyPr vert="horz" lIns="274320" tIns="182880" rIns="274320" bIns="182880" rtlCol="0" anchor="ctr" anchorCtr="1">
            <a:normAutofit/>
          </a:bodyPr>
          <a:lstStyle/>
          <a:p>
            <a:r>
              <a:rPr lang="en-US" sz="3800" kern="1200" cap="all" spc="200" baseline="0" dirty="0">
                <a:solidFill>
                  <a:srgbClr val="262626"/>
                </a:solidFill>
                <a:latin typeface="+mj-lt"/>
                <a:ea typeface="+mj-ea"/>
                <a:cs typeface="+mj-cs"/>
              </a:rPr>
              <a:t>Reason to know</a:t>
            </a:r>
          </a:p>
        </p:txBody>
      </p:sp>
      <p:sp>
        <p:nvSpPr>
          <p:cNvPr id="25" name="Rectangle 22">
            <a:extLst>
              <a:ext uri="{FF2B5EF4-FFF2-40B4-BE49-F238E27FC236}">
                <a16:creationId xmlns:a16="http://schemas.microsoft.com/office/drawing/2014/main" id="{165040EF-32B8-46F3-823C-6BA3A49A77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1D8791-9143-4AFE-A8FC-EA7989752116}"/>
              </a:ext>
            </a:extLst>
          </p:cNvPr>
          <p:cNvSpPr>
            <a:spLocks noGrp="1"/>
          </p:cNvSpPr>
          <p:nvPr>
            <p:ph idx="1"/>
          </p:nvPr>
        </p:nvSpPr>
        <p:spPr>
          <a:xfrm>
            <a:off x="8129873" y="2173266"/>
            <a:ext cx="3657119" cy="2511468"/>
          </a:xfrm>
        </p:spPr>
        <p:txBody>
          <a:bodyPr vert="horz" lIns="91440" tIns="45720" rIns="91440" bIns="45720" rtlCol="0" anchor="ctr">
            <a:normAutofit fontScale="92500" lnSpcReduction="20000"/>
          </a:bodyPr>
          <a:lstStyle/>
          <a:p>
            <a:pPr marL="0" indent="0" algn="ctr">
              <a:buNone/>
            </a:pPr>
            <a:endParaRPr lang="en-US" sz="2000" dirty="0">
              <a:solidFill>
                <a:schemeClr val="bg1">
                  <a:lumMod val="75000"/>
                  <a:lumOff val="25000"/>
                </a:schemeClr>
              </a:solidFill>
            </a:endParaRPr>
          </a:p>
          <a:p>
            <a:pPr marL="0" indent="0" algn="ctr">
              <a:buNone/>
            </a:pPr>
            <a:r>
              <a:rPr lang="en-US" sz="2000" dirty="0">
                <a:solidFill>
                  <a:schemeClr val="bg1">
                    <a:lumMod val="75000"/>
                    <a:lumOff val="25000"/>
                  </a:schemeClr>
                </a:solidFill>
              </a:rPr>
              <a:t>If neither parent is an enrolled member of </a:t>
            </a:r>
            <a:r>
              <a:rPr lang="en-US" sz="2000">
                <a:solidFill>
                  <a:schemeClr val="bg1">
                    <a:lumMod val="75000"/>
                    <a:lumOff val="25000"/>
                  </a:schemeClr>
                </a:solidFill>
              </a:rPr>
              <a:t>a tribe, </a:t>
            </a:r>
            <a:r>
              <a:rPr lang="en-US" sz="2000" dirty="0">
                <a:solidFill>
                  <a:schemeClr val="bg1">
                    <a:lumMod val="75000"/>
                    <a:lumOff val="25000"/>
                  </a:schemeClr>
                </a:solidFill>
              </a:rPr>
              <a:t>under what circumstances, if any, could the court still have reason to know that the child is an Indian child?</a:t>
            </a:r>
          </a:p>
          <a:p>
            <a:pPr marL="0" indent="0" algn="ctr">
              <a:buNone/>
            </a:pPr>
            <a:endParaRPr lang="en-US" sz="2000" dirty="0">
              <a:solidFill>
                <a:schemeClr val="bg1">
                  <a:lumMod val="75000"/>
                  <a:lumOff val="25000"/>
                </a:schemeClr>
              </a:solidFill>
            </a:endParaRPr>
          </a:p>
          <a:p>
            <a:pPr marL="0" indent="0" algn="ctr">
              <a:buNone/>
            </a:pPr>
            <a:r>
              <a:rPr lang="en-US" sz="2000" dirty="0">
                <a:solidFill>
                  <a:schemeClr val="bg1">
                    <a:lumMod val="75000"/>
                    <a:lumOff val="25000"/>
                  </a:schemeClr>
                </a:solidFill>
              </a:rPr>
              <a:t>Other practical advice/examples?</a:t>
            </a:r>
          </a:p>
        </p:txBody>
      </p:sp>
    </p:spTree>
    <p:extLst>
      <p:ext uri="{BB962C8B-B14F-4D97-AF65-F5344CB8AC3E}">
        <p14:creationId xmlns:p14="http://schemas.microsoft.com/office/powerpoint/2010/main" val="398317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B9FB54-74C7-0549-A9B5-A74689893005}"/>
              </a:ext>
            </a:extLst>
          </p:cNvPr>
          <p:cNvSpPr>
            <a:spLocks noGrp="1"/>
          </p:cNvSpPr>
          <p:nvPr>
            <p:ph idx="1"/>
          </p:nvPr>
        </p:nvSpPr>
        <p:spPr>
          <a:xfrm>
            <a:off x="1316984" y="1283546"/>
            <a:ext cx="5715917" cy="3914063"/>
          </a:xfrm>
        </p:spPr>
        <p:txBody>
          <a:bodyPr anchor="ctr">
            <a:normAutofit/>
          </a:bodyPr>
          <a:lstStyle/>
          <a:p>
            <a:r>
              <a:rPr lang="en-US" dirty="0">
                <a:solidFill>
                  <a:srgbClr val="404040"/>
                </a:solidFill>
              </a:rPr>
              <a:t>If there is reason to know a child is an Indian child, the tribe is a party under ORS 419B.875							(Section 28) </a:t>
            </a:r>
          </a:p>
          <a:p>
            <a:endParaRPr lang="en-US" dirty="0">
              <a:solidFill>
                <a:srgbClr val="404040"/>
              </a:solidFill>
            </a:endParaRPr>
          </a:p>
          <a:p>
            <a:r>
              <a:rPr lang="en-US" dirty="0">
                <a:solidFill>
                  <a:srgbClr val="404040"/>
                </a:solidFill>
              </a:rPr>
              <a:t>How courts can work with the tribe and eliminate barriers to participation.</a:t>
            </a:r>
          </a:p>
        </p:txBody>
      </p:sp>
      <p:sp>
        <p:nvSpPr>
          <p:cNvPr id="30" name="Oval 29">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0BE5BD-1D1C-6B4E-8BE1-B87E15259295}"/>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dirty="0">
                <a:solidFill>
                  <a:srgbClr val="FFFFFF"/>
                </a:solidFill>
              </a:rPr>
              <a:t>Tribe is a party</a:t>
            </a:r>
          </a:p>
        </p:txBody>
      </p:sp>
    </p:spTree>
    <p:extLst>
      <p:ext uri="{BB962C8B-B14F-4D97-AF65-F5344CB8AC3E}">
        <p14:creationId xmlns:p14="http://schemas.microsoft.com/office/powerpoint/2010/main" val="2220778674"/>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0BE5BD-1D1C-6B4E-8BE1-B87E1525929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1800" dirty="0">
                <a:solidFill>
                  <a:srgbClr val="FFFFFF"/>
                </a:solidFill>
              </a:rPr>
              <a:t>Tribal Representation</a:t>
            </a:r>
          </a:p>
        </p:txBody>
      </p:sp>
      <p:sp>
        <p:nvSpPr>
          <p:cNvPr id="3" name="Content Placeholder 2">
            <a:extLst>
              <a:ext uri="{FF2B5EF4-FFF2-40B4-BE49-F238E27FC236}">
                <a16:creationId xmlns:a16="http://schemas.microsoft.com/office/drawing/2014/main" id="{C7B9FB54-74C7-0549-A9B5-A74689893005}"/>
              </a:ext>
            </a:extLst>
          </p:cNvPr>
          <p:cNvSpPr>
            <a:spLocks noGrp="1"/>
          </p:cNvSpPr>
          <p:nvPr>
            <p:ph idx="1"/>
          </p:nvPr>
        </p:nvSpPr>
        <p:spPr>
          <a:xfrm>
            <a:off x="5591695" y="1402080"/>
            <a:ext cx="5320696" cy="4053840"/>
          </a:xfrm>
        </p:spPr>
        <p:txBody>
          <a:bodyPr anchor="ctr">
            <a:normAutofit/>
          </a:bodyPr>
          <a:lstStyle/>
          <a:p>
            <a:r>
              <a:rPr lang="en-US" dirty="0"/>
              <a:t>Tribe that is a party under ORS 419B.875(1)(a)(H) may be represented by any individual, regardless of whether the individual is licensed to practice law.  (no unlawful practice of law for tribal case worker)								        </a:t>
            </a:r>
            <a:r>
              <a:rPr lang="en-US" sz="1600" dirty="0"/>
              <a:t>(</a:t>
            </a:r>
            <a:r>
              <a:rPr lang="en-US" sz="1600" i="1" dirty="0" err="1"/>
              <a:t>Shuey</a:t>
            </a:r>
            <a:r>
              <a:rPr lang="en-US" sz="1600" dirty="0"/>
              <a:t>; Section 19(1))</a:t>
            </a:r>
          </a:p>
          <a:p>
            <a:r>
              <a:rPr lang="en-US" dirty="0"/>
              <a:t>Codified recent rule change allowing for out-of-state tribal counsel or a parent’s attorney to appear w/o associating with local counsel/paying </a:t>
            </a:r>
          </a:p>
          <a:p>
            <a:pPr marL="1444752" lvl="3" indent="0">
              <a:buNone/>
            </a:pPr>
            <a:r>
              <a:rPr lang="en-US" dirty="0"/>
              <a:t>							(Section 19(2))</a:t>
            </a:r>
          </a:p>
          <a:p>
            <a:endParaRPr lang="en-US" dirty="0"/>
          </a:p>
        </p:txBody>
      </p:sp>
    </p:spTree>
    <p:extLst>
      <p:ext uri="{BB962C8B-B14F-4D97-AF65-F5344CB8AC3E}">
        <p14:creationId xmlns:p14="http://schemas.microsoft.com/office/powerpoint/2010/main" val="36069031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CE93B-8428-DC4C-A2C7-C76D1E941CD9}"/>
              </a:ext>
            </a:extLst>
          </p:cNvPr>
          <p:cNvSpPr>
            <a:spLocks noGrp="1"/>
          </p:cNvSpPr>
          <p:nvPr>
            <p:ph type="title"/>
          </p:nvPr>
        </p:nvSpPr>
        <p:spPr>
          <a:xfrm>
            <a:off x="829781" y="2708804"/>
            <a:ext cx="3698803" cy="1440394"/>
          </a:xfrm>
          <a:prstGeom prst="ellipse">
            <a:avLst/>
          </a:prstGeom>
          <a:noFill/>
          <a:ln>
            <a:solidFill>
              <a:schemeClr val="tx1"/>
            </a:solidFill>
          </a:ln>
        </p:spPr>
        <p:txBody>
          <a:bodyPr>
            <a:normAutofit/>
          </a:bodyPr>
          <a:lstStyle/>
          <a:p>
            <a:r>
              <a:rPr lang="en-US" sz="2200">
                <a:solidFill>
                  <a:schemeClr val="tx1"/>
                </a:solidFill>
              </a:rPr>
              <a:t>Who has jurisdiction? </a:t>
            </a:r>
          </a:p>
        </p:txBody>
      </p:sp>
      <p:sp>
        <p:nvSpPr>
          <p:cNvPr id="30" name="Rectangle 25">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3B9889-4C2B-7143-B1A1-EDD08B7BF382}"/>
              </a:ext>
            </a:extLst>
          </p:cNvPr>
          <p:cNvSpPr>
            <a:spLocks noGrp="1"/>
          </p:cNvSpPr>
          <p:nvPr>
            <p:ph idx="1"/>
          </p:nvPr>
        </p:nvSpPr>
        <p:spPr>
          <a:xfrm>
            <a:off x="5538651" y="802638"/>
            <a:ext cx="5919227" cy="5252722"/>
          </a:xfrm>
        </p:spPr>
        <p:txBody>
          <a:bodyPr anchor="ctr">
            <a:normAutofit/>
          </a:bodyPr>
          <a:lstStyle/>
          <a:p>
            <a:pPr>
              <a:lnSpc>
                <a:spcPct val="90000"/>
              </a:lnSpc>
            </a:pPr>
            <a:r>
              <a:rPr lang="en-US" sz="1400" b="1" i="1" dirty="0">
                <a:solidFill>
                  <a:schemeClr val="bg1"/>
                </a:solidFill>
              </a:rPr>
              <a:t>Is the child a ward of tribal court? OR Is the child domiciled on tribal land? </a:t>
            </a:r>
          </a:p>
          <a:p>
            <a:pPr algn="ctr">
              <a:lnSpc>
                <a:spcPct val="90000"/>
              </a:lnSpc>
            </a:pPr>
            <a:r>
              <a:rPr lang="en-US" sz="1400" dirty="0">
                <a:solidFill>
                  <a:schemeClr val="bg1"/>
                </a:solidFill>
              </a:rPr>
              <a:t>If </a:t>
            </a:r>
            <a:r>
              <a:rPr lang="en-US" sz="1400" b="1" dirty="0">
                <a:solidFill>
                  <a:schemeClr val="bg1"/>
                </a:solidFill>
              </a:rPr>
              <a:t>no</a:t>
            </a:r>
            <a:r>
              <a:rPr lang="en-US" sz="1400" dirty="0">
                <a:solidFill>
                  <a:schemeClr val="bg1"/>
                </a:solidFill>
              </a:rPr>
              <a:t>: State Jurisdiction </a:t>
            </a:r>
          </a:p>
          <a:p>
            <a:pPr marL="0" indent="0" algn="ctr">
              <a:lnSpc>
                <a:spcPct val="90000"/>
              </a:lnSpc>
              <a:buNone/>
            </a:pPr>
            <a:r>
              <a:rPr lang="en-US" sz="1400" dirty="0">
                <a:solidFill>
                  <a:schemeClr val="bg1"/>
                </a:solidFill>
              </a:rPr>
              <a:t>If </a:t>
            </a:r>
            <a:r>
              <a:rPr lang="en-US" sz="1400" b="1" dirty="0">
                <a:solidFill>
                  <a:schemeClr val="bg1"/>
                </a:solidFill>
              </a:rPr>
              <a:t>yes</a:t>
            </a:r>
            <a:r>
              <a:rPr lang="en-US" sz="1400" dirty="0">
                <a:solidFill>
                  <a:schemeClr val="bg1"/>
                </a:solidFill>
              </a:rPr>
              <a:t>:</a:t>
            </a:r>
          </a:p>
          <a:p>
            <a:pPr>
              <a:lnSpc>
                <a:spcPct val="90000"/>
              </a:lnSpc>
            </a:pPr>
            <a:r>
              <a:rPr lang="en-US" sz="1400" b="1" i="1" dirty="0">
                <a:solidFill>
                  <a:schemeClr val="bg1"/>
                </a:solidFill>
              </a:rPr>
              <a:t>Is the court/land a tribe that has concurrent jurisdiction under PL 280? </a:t>
            </a:r>
          </a:p>
          <a:p>
            <a:pPr marL="0" indent="0" algn="ctr">
              <a:lnSpc>
                <a:spcPct val="90000"/>
              </a:lnSpc>
              <a:buNone/>
            </a:pPr>
            <a:r>
              <a:rPr lang="en-US" sz="1400" dirty="0">
                <a:solidFill>
                  <a:schemeClr val="bg1"/>
                </a:solidFill>
              </a:rPr>
              <a:t>If </a:t>
            </a:r>
            <a:r>
              <a:rPr lang="en-US" sz="1400" b="1" dirty="0">
                <a:solidFill>
                  <a:schemeClr val="bg1"/>
                </a:solidFill>
              </a:rPr>
              <a:t>no</a:t>
            </a:r>
            <a:r>
              <a:rPr lang="en-US" sz="1400" dirty="0">
                <a:solidFill>
                  <a:schemeClr val="bg1"/>
                </a:solidFill>
              </a:rPr>
              <a:t>: Tribal Jurisdiction. </a:t>
            </a:r>
          </a:p>
          <a:p>
            <a:pPr marL="0" indent="0" algn="ctr">
              <a:lnSpc>
                <a:spcPct val="90000"/>
              </a:lnSpc>
              <a:buNone/>
            </a:pPr>
            <a:r>
              <a:rPr lang="en-US" sz="1400" dirty="0">
                <a:solidFill>
                  <a:schemeClr val="bg1"/>
                </a:solidFill>
              </a:rPr>
              <a:t>(tribal and state judges should work together like under UCCJEA to get the case into tribal court)</a:t>
            </a:r>
          </a:p>
          <a:p>
            <a:pPr marL="0" indent="0" algn="ctr">
              <a:lnSpc>
                <a:spcPct val="90000"/>
              </a:lnSpc>
              <a:buNone/>
            </a:pPr>
            <a:r>
              <a:rPr lang="en-US" sz="1400" dirty="0">
                <a:solidFill>
                  <a:schemeClr val="bg1"/>
                </a:solidFill>
              </a:rPr>
              <a:t>If </a:t>
            </a:r>
            <a:r>
              <a:rPr lang="en-US" sz="1400" b="1" dirty="0">
                <a:solidFill>
                  <a:schemeClr val="bg1"/>
                </a:solidFill>
              </a:rPr>
              <a:t>yes</a:t>
            </a:r>
            <a:r>
              <a:rPr lang="en-US" sz="1400" dirty="0">
                <a:solidFill>
                  <a:schemeClr val="bg1"/>
                </a:solidFill>
              </a:rPr>
              <a:t>:</a:t>
            </a:r>
          </a:p>
          <a:p>
            <a:pPr>
              <a:lnSpc>
                <a:spcPct val="90000"/>
              </a:lnSpc>
            </a:pPr>
            <a:r>
              <a:rPr lang="en-US" sz="1400" b="1" i="1" dirty="0">
                <a:solidFill>
                  <a:schemeClr val="bg1"/>
                </a:solidFill>
              </a:rPr>
              <a:t>Is there a tribal state agreement making tribal jurisdiction the default</a:t>
            </a:r>
            <a:r>
              <a:rPr lang="en-US" sz="1400" b="1" dirty="0">
                <a:solidFill>
                  <a:schemeClr val="bg1"/>
                </a:solidFill>
              </a:rPr>
              <a:t>?</a:t>
            </a:r>
          </a:p>
          <a:p>
            <a:pPr marL="0" indent="0" algn="ctr">
              <a:lnSpc>
                <a:spcPct val="90000"/>
              </a:lnSpc>
              <a:buNone/>
            </a:pPr>
            <a:r>
              <a:rPr lang="en-US" sz="1400" dirty="0">
                <a:solidFill>
                  <a:schemeClr val="bg1"/>
                </a:solidFill>
              </a:rPr>
              <a:t>If </a:t>
            </a:r>
            <a:r>
              <a:rPr lang="en-US" sz="1400" b="1" dirty="0">
                <a:solidFill>
                  <a:schemeClr val="bg1"/>
                </a:solidFill>
              </a:rPr>
              <a:t>no</a:t>
            </a:r>
            <a:r>
              <a:rPr lang="en-US" sz="1400" dirty="0">
                <a:solidFill>
                  <a:schemeClr val="bg1"/>
                </a:solidFill>
              </a:rPr>
              <a:t>: concurrent jurisdiction</a:t>
            </a:r>
          </a:p>
          <a:p>
            <a:pPr marL="0" indent="0" algn="ctr">
              <a:lnSpc>
                <a:spcPct val="90000"/>
              </a:lnSpc>
              <a:buNone/>
            </a:pPr>
            <a:r>
              <a:rPr lang="en-US" sz="1400" dirty="0">
                <a:solidFill>
                  <a:schemeClr val="bg1"/>
                </a:solidFill>
              </a:rPr>
              <a:t>If </a:t>
            </a:r>
            <a:r>
              <a:rPr lang="en-US" sz="1400" b="1" dirty="0">
                <a:solidFill>
                  <a:schemeClr val="bg1"/>
                </a:solidFill>
              </a:rPr>
              <a:t>yes</a:t>
            </a:r>
            <a:r>
              <a:rPr lang="en-US" sz="1400" dirty="0">
                <a:solidFill>
                  <a:schemeClr val="bg1"/>
                </a:solidFill>
              </a:rPr>
              <a:t>: Tribal jurisdiction </a:t>
            </a:r>
          </a:p>
          <a:p>
            <a:pPr marL="0" indent="0" algn="ctr">
              <a:lnSpc>
                <a:spcPct val="90000"/>
              </a:lnSpc>
              <a:buNone/>
            </a:pPr>
            <a:r>
              <a:rPr lang="en-US" sz="1400" dirty="0">
                <a:solidFill>
                  <a:schemeClr val="bg1"/>
                </a:solidFill>
              </a:rPr>
              <a:t>(tribal and state judges should work together like under UCCJEA to get the case into tribal court)</a:t>
            </a:r>
          </a:p>
          <a:p>
            <a:pPr marL="0" indent="0">
              <a:lnSpc>
                <a:spcPct val="90000"/>
              </a:lnSpc>
              <a:buNone/>
            </a:pPr>
            <a:r>
              <a:rPr lang="en-US" sz="1400" dirty="0">
                <a:solidFill>
                  <a:schemeClr val="bg1"/>
                </a:solidFill>
              </a:rPr>
              <a:t>											(Section 12)</a:t>
            </a:r>
          </a:p>
          <a:p>
            <a:pPr marL="0" indent="0">
              <a:lnSpc>
                <a:spcPct val="90000"/>
              </a:lnSpc>
              <a:buNone/>
            </a:pPr>
            <a:endParaRPr lang="en-US" sz="1400" dirty="0">
              <a:solidFill>
                <a:schemeClr val="bg1"/>
              </a:solidFill>
            </a:endParaRPr>
          </a:p>
        </p:txBody>
      </p:sp>
    </p:spTree>
    <p:extLst>
      <p:ext uri="{BB962C8B-B14F-4D97-AF65-F5344CB8AC3E}">
        <p14:creationId xmlns:p14="http://schemas.microsoft.com/office/powerpoint/2010/main" val="410506257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D3A4E0-C908-4EA9-ABDF-E82AD6BDE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A279D0-51F7-4431-B5B0-AA60D586AA14}"/>
              </a:ext>
            </a:extLst>
          </p:cNvPr>
          <p:cNvSpPr>
            <a:spLocks noGrp="1"/>
          </p:cNvSpPr>
          <p:nvPr>
            <p:ph type="title"/>
          </p:nvPr>
        </p:nvSpPr>
        <p:spPr>
          <a:xfrm>
            <a:off x="1600200" y="2363323"/>
            <a:ext cx="8991600" cy="1692771"/>
          </a:xfrm>
        </p:spPr>
        <p:txBody>
          <a:bodyPr vert="horz" lIns="274320" tIns="182880" rIns="274320" bIns="182880" rtlCol="0" anchor="ctr" anchorCtr="1">
            <a:normAutofit/>
          </a:bodyPr>
          <a:lstStyle/>
          <a:p>
            <a:r>
              <a:rPr lang="en-US" kern="1200" cap="all" spc="200" baseline="0" dirty="0">
                <a:solidFill>
                  <a:srgbClr val="262626"/>
                </a:solidFill>
                <a:latin typeface="+mj-lt"/>
                <a:ea typeface="+mj-ea"/>
                <a:cs typeface="+mj-cs"/>
              </a:rPr>
              <a:t>Key protections</a:t>
            </a:r>
          </a:p>
        </p:txBody>
      </p:sp>
      <p:sp>
        <p:nvSpPr>
          <p:cNvPr id="3" name="Text Placeholder 2">
            <a:extLst>
              <a:ext uri="{FF2B5EF4-FFF2-40B4-BE49-F238E27FC236}">
                <a16:creationId xmlns:a16="http://schemas.microsoft.com/office/drawing/2014/main" id="{2082D5C4-F73F-4498-B56B-16012FD08B17}"/>
              </a:ext>
            </a:extLst>
          </p:cNvPr>
          <p:cNvSpPr>
            <a:spLocks noGrp="1"/>
          </p:cNvSpPr>
          <p:nvPr>
            <p:ph type="body" idx="1"/>
          </p:nvPr>
        </p:nvSpPr>
        <p:spPr>
          <a:xfrm>
            <a:off x="6579220" y="4305299"/>
            <a:ext cx="3995955" cy="2114117"/>
          </a:xfrm>
        </p:spPr>
        <p:txBody>
          <a:bodyPr vert="horz" lIns="91440" tIns="45720" rIns="91440" bIns="45720" rtlCol="0">
            <a:normAutofit fontScale="92500" lnSpcReduction="10000"/>
          </a:bodyPr>
          <a:lstStyle/>
          <a:p>
            <a:pPr algn="r">
              <a:lnSpc>
                <a:spcPct val="90000"/>
              </a:lnSpc>
            </a:pPr>
            <a:r>
              <a:rPr lang="en-US" sz="1900" dirty="0">
                <a:solidFill>
                  <a:schemeClr val="bg1"/>
                </a:solidFill>
              </a:rPr>
              <a:t>Notice</a:t>
            </a:r>
          </a:p>
          <a:p>
            <a:pPr algn="r">
              <a:lnSpc>
                <a:spcPct val="90000"/>
              </a:lnSpc>
            </a:pPr>
            <a:r>
              <a:rPr lang="en-US" sz="1900" dirty="0">
                <a:solidFill>
                  <a:schemeClr val="bg1"/>
                </a:solidFill>
              </a:rPr>
              <a:t>Active Efforts</a:t>
            </a:r>
          </a:p>
          <a:p>
            <a:pPr algn="r">
              <a:lnSpc>
                <a:spcPct val="90000"/>
              </a:lnSpc>
            </a:pPr>
            <a:r>
              <a:rPr lang="en-US" sz="1900" dirty="0">
                <a:solidFill>
                  <a:schemeClr val="bg1"/>
                </a:solidFill>
              </a:rPr>
              <a:t>Best Interests</a:t>
            </a:r>
          </a:p>
          <a:p>
            <a:pPr algn="r">
              <a:lnSpc>
                <a:spcPct val="90000"/>
              </a:lnSpc>
            </a:pPr>
            <a:r>
              <a:rPr lang="en-US" sz="1900" dirty="0">
                <a:solidFill>
                  <a:schemeClr val="bg1"/>
                </a:solidFill>
              </a:rPr>
              <a:t>Qualified Expert Witness</a:t>
            </a:r>
          </a:p>
          <a:p>
            <a:pPr algn="r">
              <a:lnSpc>
                <a:spcPct val="90000"/>
              </a:lnSpc>
            </a:pPr>
            <a:r>
              <a:rPr lang="en-US" sz="1900" dirty="0">
                <a:solidFill>
                  <a:schemeClr val="bg1"/>
                </a:solidFill>
              </a:rPr>
              <a:t>Placement Preferences</a:t>
            </a:r>
          </a:p>
          <a:p>
            <a:pPr algn="r">
              <a:lnSpc>
                <a:spcPct val="90000"/>
              </a:lnSpc>
            </a:pPr>
            <a:r>
              <a:rPr lang="en-US" sz="1900" dirty="0">
                <a:solidFill>
                  <a:schemeClr val="bg1"/>
                </a:solidFill>
              </a:rPr>
              <a:t>Higher Standard of Proof</a:t>
            </a:r>
          </a:p>
          <a:p>
            <a:pPr algn="r">
              <a:lnSpc>
                <a:spcPct val="90000"/>
              </a:lnSpc>
            </a:pPr>
            <a:endParaRPr lang="en-US" sz="1900" dirty="0">
              <a:solidFill>
                <a:schemeClr val="bg1"/>
              </a:solidFill>
            </a:endParaRPr>
          </a:p>
          <a:p>
            <a:pPr algn="r">
              <a:lnSpc>
                <a:spcPct val="90000"/>
              </a:lnSpc>
            </a:pPr>
            <a:endParaRPr lang="en-US" sz="1900" dirty="0">
              <a:solidFill>
                <a:schemeClr val="bg1"/>
              </a:solidFill>
            </a:endParaRPr>
          </a:p>
          <a:p>
            <a:pPr algn="r">
              <a:lnSpc>
                <a:spcPct val="90000"/>
              </a:lnSpc>
            </a:pPr>
            <a:endParaRPr lang="en-US" sz="1900" dirty="0">
              <a:solidFill>
                <a:schemeClr val="bg1"/>
              </a:solidFill>
            </a:endParaRPr>
          </a:p>
        </p:txBody>
      </p:sp>
    </p:spTree>
    <p:extLst>
      <p:ext uri="{BB962C8B-B14F-4D97-AF65-F5344CB8AC3E}">
        <p14:creationId xmlns:p14="http://schemas.microsoft.com/office/powerpoint/2010/main" val="683206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A47BA0-101D-F246-AF6E-4090AE03AF30}"/>
              </a:ext>
            </a:extLst>
          </p:cNvPr>
          <p:cNvSpPr>
            <a:spLocks noGrp="1"/>
          </p:cNvSpPr>
          <p:nvPr>
            <p:ph idx="1"/>
          </p:nvPr>
        </p:nvSpPr>
        <p:spPr>
          <a:xfrm>
            <a:off x="1316984" y="1283546"/>
            <a:ext cx="5715917" cy="3914063"/>
          </a:xfrm>
        </p:spPr>
        <p:txBody>
          <a:bodyPr anchor="ctr">
            <a:normAutofit/>
          </a:bodyPr>
          <a:lstStyle/>
          <a:p>
            <a:pPr>
              <a:lnSpc>
                <a:spcPct val="90000"/>
              </a:lnSpc>
            </a:pPr>
            <a:r>
              <a:rPr lang="en-US" sz="1500" dirty="0">
                <a:solidFill>
                  <a:srgbClr val="404040"/>
                </a:solidFill>
              </a:rPr>
              <a:t>The party providing notice must: </a:t>
            </a:r>
          </a:p>
          <a:p>
            <a:pPr lvl="1">
              <a:lnSpc>
                <a:spcPct val="90000"/>
              </a:lnSpc>
            </a:pPr>
            <a:r>
              <a:rPr lang="en-US" sz="1500" dirty="0">
                <a:solidFill>
                  <a:srgbClr val="404040"/>
                </a:solidFill>
              </a:rPr>
              <a:t>Promptly send notice of the child custody proceeding by registered or certified mail, with return receipt requested to</a:t>
            </a:r>
          </a:p>
          <a:p>
            <a:pPr lvl="2">
              <a:lnSpc>
                <a:spcPct val="90000"/>
              </a:lnSpc>
            </a:pPr>
            <a:r>
              <a:rPr lang="en-US" sz="1500" dirty="0">
                <a:solidFill>
                  <a:srgbClr val="404040"/>
                </a:solidFill>
              </a:rPr>
              <a:t>Each tribe of which the child may be a member or eligible for membership; </a:t>
            </a:r>
          </a:p>
          <a:p>
            <a:pPr lvl="2">
              <a:lnSpc>
                <a:spcPct val="90000"/>
              </a:lnSpc>
            </a:pPr>
            <a:r>
              <a:rPr lang="en-US" sz="1500" dirty="0">
                <a:solidFill>
                  <a:srgbClr val="404040"/>
                </a:solidFill>
              </a:rPr>
              <a:t>The child’s parents and/or the child’s Indian custodian</a:t>
            </a:r>
          </a:p>
          <a:p>
            <a:pPr lvl="2">
              <a:lnSpc>
                <a:spcPct val="90000"/>
              </a:lnSpc>
            </a:pPr>
            <a:r>
              <a:rPr lang="en-US" sz="1500" dirty="0">
                <a:solidFill>
                  <a:srgbClr val="404040"/>
                </a:solidFill>
              </a:rPr>
              <a:t>Appropriate BIA Regional Director </a:t>
            </a:r>
          </a:p>
          <a:p>
            <a:pPr lvl="1">
              <a:lnSpc>
                <a:spcPct val="90000"/>
              </a:lnSpc>
            </a:pPr>
            <a:r>
              <a:rPr lang="en-US" sz="1500" u="sng" dirty="0">
                <a:solidFill>
                  <a:srgbClr val="404040"/>
                </a:solidFill>
              </a:rPr>
              <a:t>File an original or a copy of each notice sent with the court</a:t>
            </a:r>
            <a:r>
              <a:rPr lang="en-US" sz="1500" dirty="0">
                <a:solidFill>
                  <a:srgbClr val="404040"/>
                </a:solidFill>
              </a:rPr>
              <a:t>, together with any return receipts or other proof of service. </a:t>
            </a:r>
          </a:p>
          <a:p>
            <a:pPr>
              <a:lnSpc>
                <a:spcPct val="90000"/>
              </a:lnSpc>
            </a:pPr>
            <a:r>
              <a:rPr lang="en-US" sz="1500" dirty="0">
                <a:solidFill>
                  <a:srgbClr val="404040"/>
                </a:solidFill>
              </a:rPr>
              <a:t>No hearing requiring notice may be held until at least 10 days after the last individual receives the required notice.  Upon request, the court shall grant the Indian child’s parent, Indian custodian or tribe up to 20 additional days.</a:t>
            </a:r>
          </a:p>
          <a:p>
            <a:pPr marL="0" indent="0">
              <a:lnSpc>
                <a:spcPct val="90000"/>
              </a:lnSpc>
              <a:buNone/>
            </a:pPr>
            <a:r>
              <a:rPr lang="en-US" sz="1500" dirty="0">
                <a:solidFill>
                  <a:srgbClr val="404040"/>
                </a:solidFill>
              </a:rPr>
              <a:t>					(Section 16)</a:t>
            </a: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621161-B744-124C-AE86-06221C48E688}"/>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a:solidFill>
                  <a:srgbClr val="FFFFFF"/>
                </a:solidFill>
              </a:rPr>
              <a:t>Notice</a:t>
            </a:r>
          </a:p>
        </p:txBody>
      </p:sp>
    </p:spTree>
    <p:extLst>
      <p:ext uri="{BB962C8B-B14F-4D97-AF65-F5344CB8AC3E}">
        <p14:creationId xmlns:p14="http://schemas.microsoft.com/office/powerpoint/2010/main" val="2906889799"/>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DFA9FF-D8E1-5B48-9726-7FF8E74AA87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Active Efforts</a:t>
            </a:r>
          </a:p>
        </p:txBody>
      </p:sp>
      <p:sp>
        <p:nvSpPr>
          <p:cNvPr id="3" name="Content Placeholder 2">
            <a:extLst>
              <a:ext uri="{FF2B5EF4-FFF2-40B4-BE49-F238E27FC236}">
                <a16:creationId xmlns:a16="http://schemas.microsoft.com/office/drawing/2014/main" id="{7E1B9557-E2F6-8B49-9BAF-44811B16E16D}"/>
              </a:ext>
            </a:extLst>
          </p:cNvPr>
          <p:cNvSpPr>
            <a:spLocks noGrp="1"/>
          </p:cNvSpPr>
          <p:nvPr>
            <p:ph idx="1"/>
          </p:nvPr>
        </p:nvSpPr>
        <p:spPr>
          <a:xfrm>
            <a:off x="5591695" y="1402080"/>
            <a:ext cx="5320696" cy="4053840"/>
          </a:xfrm>
        </p:spPr>
        <p:txBody>
          <a:bodyPr anchor="ctr">
            <a:normAutofit/>
          </a:bodyPr>
          <a:lstStyle/>
          <a:p>
            <a:pPr>
              <a:lnSpc>
                <a:spcPct val="90000"/>
              </a:lnSpc>
            </a:pPr>
            <a:r>
              <a:rPr lang="en-US" sz="1700" dirty="0"/>
              <a:t>Prevent break up OR reunite</a:t>
            </a:r>
          </a:p>
          <a:p>
            <a:pPr>
              <a:lnSpc>
                <a:spcPct val="90000"/>
              </a:lnSpc>
            </a:pPr>
            <a:endParaRPr lang="en-US" sz="1700" dirty="0"/>
          </a:p>
          <a:p>
            <a:pPr>
              <a:lnSpc>
                <a:spcPct val="90000"/>
              </a:lnSpc>
            </a:pPr>
            <a:r>
              <a:rPr lang="en-US" sz="1700" dirty="0"/>
              <a:t>Affirmative, active, thorough, timely </a:t>
            </a:r>
          </a:p>
          <a:p>
            <a:pPr>
              <a:lnSpc>
                <a:spcPct val="90000"/>
              </a:lnSpc>
            </a:pPr>
            <a:endParaRPr lang="en-US" sz="1700" dirty="0"/>
          </a:p>
          <a:p>
            <a:pPr>
              <a:lnSpc>
                <a:spcPct val="90000"/>
              </a:lnSpc>
            </a:pPr>
            <a:r>
              <a:rPr lang="en-US" sz="1700" dirty="0"/>
              <a:t>Higher than reasonable; tailored to the facts of the case; documented in detail in writing on the record; include assisting a parent through the steps of a case plan and accessing or developing the resources necessary to do so; must be conducted in partnership</a:t>
            </a:r>
          </a:p>
          <a:p>
            <a:pPr>
              <a:lnSpc>
                <a:spcPct val="90000"/>
              </a:lnSpc>
            </a:pPr>
            <a:r>
              <a:rPr lang="en-US" sz="1700" dirty="0"/>
              <a:t>Must be documented in detail in writing and on the record.</a:t>
            </a:r>
          </a:p>
          <a:p>
            <a:pPr marL="0" indent="0">
              <a:lnSpc>
                <a:spcPct val="90000"/>
              </a:lnSpc>
              <a:buNone/>
            </a:pPr>
            <a:r>
              <a:rPr lang="en-US" sz="1700" dirty="0"/>
              <a:t>								(Section 18)</a:t>
            </a:r>
          </a:p>
        </p:txBody>
      </p:sp>
    </p:spTree>
    <p:extLst>
      <p:ext uri="{BB962C8B-B14F-4D97-AF65-F5344CB8AC3E}">
        <p14:creationId xmlns:p14="http://schemas.microsoft.com/office/powerpoint/2010/main" val="352387681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D3A4E0-C908-4EA9-ABDF-E82AD6BDE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A279D0-51F7-4431-B5B0-AA60D586AA14}"/>
              </a:ext>
            </a:extLst>
          </p:cNvPr>
          <p:cNvSpPr>
            <a:spLocks noGrp="1"/>
          </p:cNvSpPr>
          <p:nvPr>
            <p:ph type="title"/>
          </p:nvPr>
        </p:nvSpPr>
        <p:spPr>
          <a:xfrm>
            <a:off x="1600200" y="2363323"/>
            <a:ext cx="8991600" cy="1692771"/>
          </a:xfrm>
        </p:spPr>
        <p:txBody>
          <a:bodyPr vert="horz" lIns="274320" tIns="182880" rIns="274320" bIns="182880" rtlCol="0" anchor="ctr" anchorCtr="1">
            <a:normAutofit/>
          </a:bodyPr>
          <a:lstStyle/>
          <a:p>
            <a:r>
              <a:rPr lang="en-US" kern="1200" cap="all" spc="200" baseline="0" dirty="0">
                <a:solidFill>
                  <a:srgbClr val="262626"/>
                </a:solidFill>
                <a:latin typeface="+mj-lt"/>
                <a:ea typeface="+mj-ea"/>
                <a:cs typeface="+mj-cs"/>
              </a:rPr>
              <a:t>background</a:t>
            </a:r>
          </a:p>
        </p:txBody>
      </p:sp>
      <p:sp>
        <p:nvSpPr>
          <p:cNvPr id="3" name="Text Placeholder 2">
            <a:extLst>
              <a:ext uri="{FF2B5EF4-FFF2-40B4-BE49-F238E27FC236}">
                <a16:creationId xmlns:a16="http://schemas.microsoft.com/office/drawing/2014/main" id="{2082D5C4-F73F-4498-B56B-16012FD08B17}"/>
              </a:ext>
            </a:extLst>
          </p:cNvPr>
          <p:cNvSpPr>
            <a:spLocks noGrp="1"/>
          </p:cNvSpPr>
          <p:nvPr>
            <p:ph type="body" idx="1"/>
          </p:nvPr>
        </p:nvSpPr>
        <p:spPr>
          <a:xfrm>
            <a:off x="6579220" y="5374888"/>
            <a:ext cx="3995955" cy="758282"/>
          </a:xfrm>
        </p:spPr>
        <p:txBody>
          <a:bodyPr vert="horz" lIns="91440" tIns="45720" rIns="91440" bIns="45720" rtlCol="0">
            <a:normAutofit/>
          </a:bodyPr>
          <a:lstStyle/>
          <a:p>
            <a:pPr algn="r"/>
            <a:endParaRPr lang="en-US" dirty="0">
              <a:solidFill>
                <a:schemeClr val="bg1"/>
              </a:solidFill>
            </a:endParaRPr>
          </a:p>
        </p:txBody>
      </p:sp>
    </p:spTree>
    <p:extLst>
      <p:ext uri="{BB962C8B-B14F-4D97-AF65-F5344CB8AC3E}">
        <p14:creationId xmlns:p14="http://schemas.microsoft.com/office/powerpoint/2010/main" val="509545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959672-8C9A-4865-973B-FD2C0F1A8B7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a:solidFill>
                  <a:srgbClr val="FFFFFF"/>
                </a:solidFill>
              </a:rPr>
              <a:t>Active efforts</a:t>
            </a:r>
          </a:p>
        </p:txBody>
      </p:sp>
      <p:sp>
        <p:nvSpPr>
          <p:cNvPr id="3" name="Content Placeholder 2">
            <a:extLst>
              <a:ext uri="{FF2B5EF4-FFF2-40B4-BE49-F238E27FC236}">
                <a16:creationId xmlns:a16="http://schemas.microsoft.com/office/drawing/2014/main" id="{C448439F-C570-448C-9C77-F7D17286338A}"/>
              </a:ext>
            </a:extLst>
          </p:cNvPr>
          <p:cNvSpPr>
            <a:spLocks noGrp="1"/>
          </p:cNvSpPr>
          <p:nvPr>
            <p:ph idx="1"/>
          </p:nvPr>
        </p:nvSpPr>
        <p:spPr>
          <a:xfrm>
            <a:off x="5357190" y="487017"/>
            <a:ext cx="6440557" cy="5893905"/>
          </a:xfrm>
        </p:spPr>
        <p:txBody>
          <a:bodyPr anchor="ctr">
            <a:noAutofit/>
          </a:bodyPr>
          <a:lstStyle/>
          <a:p>
            <a:pPr marL="0" indent="0">
              <a:lnSpc>
                <a:spcPct val="90000"/>
              </a:lnSpc>
              <a:buNone/>
            </a:pPr>
            <a:r>
              <a:rPr lang="en-US" sz="1600" b="1" dirty="0"/>
              <a:t>In addition to the examples from ICWA’s 2016 Regulations:</a:t>
            </a:r>
          </a:p>
          <a:p>
            <a:pPr marL="0" indent="0">
              <a:lnSpc>
                <a:spcPct val="90000"/>
              </a:lnSpc>
              <a:buNone/>
            </a:pPr>
            <a:r>
              <a:rPr lang="en-US" sz="1600" dirty="0"/>
              <a:t>-Providing post-reunification services and monitoring for the duration of juvenile court’s jurisdiction</a:t>
            </a:r>
          </a:p>
          <a:p>
            <a:pPr marL="0" indent="0">
              <a:lnSpc>
                <a:spcPct val="90000"/>
              </a:lnSpc>
              <a:buNone/>
            </a:pPr>
            <a:r>
              <a:rPr lang="en-US" sz="1600" dirty="0"/>
              <a:t>-Considering alternative options to address the needs of the Indian child’s parents, Indian custodian or extended family members. Monitoring progress and participation in the services. </a:t>
            </a:r>
          </a:p>
          <a:p>
            <a:pPr marL="0" indent="0">
              <a:lnSpc>
                <a:spcPct val="90000"/>
              </a:lnSpc>
              <a:buNone/>
            </a:pPr>
            <a:r>
              <a:rPr lang="en-US" sz="1600" dirty="0"/>
              <a:t>-Any other efforts that are appropriate to the Indian child’s circumstances. </a:t>
            </a:r>
          </a:p>
          <a:p>
            <a:pPr marL="0" indent="0">
              <a:lnSpc>
                <a:spcPct val="90000"/>
              </a:lnSpc>
              <a:buNone/>
            </a:pPr>
            <a:r>
              <a:rPr lang="en-US" sz="1600" dirty="0"/>
              <a:t>-Taking steps to keep the Indian child and the Indian child’s siblings together whenever possible. </a:t>
            </a:r>
          </a:p>
          <a:p>
            <a:pPr marL="0" indent="0">
              <a:lnSpc>
                <a:spcPct val="90000"/>
              </a:lnSpc>
              <a:buNone/>
            </a:pPr>
            <a:r>
              <a:rPr lang="en-US" sz="1600" dirty="0"/>
              <a:t>-Supporting regular visits with the Indian child’s parent or Indian custodian in the most natural setting possible, as well as trial home visits during any period of removal, consistent with the need to ensure the health, safety and welfare of the Indian child. </a:t>
            </a:r>
          </a:p>
          <a:p>
            <a:pPr marL="0" indent="0">
              <a:lnSpc>
                <a:spcPct val="90000"/>
              </a:lnSpc>
              <a:buNone/>
            </a:pPr>
            <a:r>
              <a:rPr lang="en-US" sz="1600" dirty="0"/>
              <a:t>-Identifying community resources, including housing, financial assistance, employment  training, transportation, mental health, health care, substance abuse prevention and treatment, parent training, transportation and peer support services and actively assisting the Indian child’s parents or, when appropriate, the Indian child’s extended family members, in utilizing and accessing those resources;</a:t>
            </a:r>
          </a:p>
          <a:p>
            <a:pPr marL="0" indent="0">
              <a:lnSpc>
                <a:spcPct val="90000"/>
              </a:lnSpc>
              <a:buNone/>
            </a:pPr>
            <a:r>
              <a:rPr lang="en-US" sz="1600" dirty="0"/>
              <a:t>-Conducting or causing to be conducted a diligent search for the Indian child’s extended family members, contacting and consulting with the Indian child’s extended family members and adult relatives to provide family structure and support for the Indian child and the Indian child’s parents</a:t>
            </a:r>
          </a:p>
          <a:p>
            <a:pPr>
              <a:lnSpc>
                <a:spcPct val="90000"/>
              </a:lnSpc>
            </a:pPr>
            <a:r>
              <a:rPr lang="en-US" sz="1600" dirty="0"/>
              <a:t> </a:t>
            </a:r>
          </a:p>
        </p:txBody>
      </p:sp>
    </p:spTree>
    <p:extLst>
      <p:ext uri="{BB962C8B-B14F-4D97-AF65-F5344CB8AC3E}">
        <p14:creationId xmlns:p14="http://schemas.microsoft.com/office/powerpoint/2010/main" val="4033614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A47BA0-101D-F246-AF6E-4090AE03AF30}"/>
              </a:ext>
            </a:extLst>
          </p:cNvPr>
          <p:cNvSpPr>
            <a:spLocks noGrp="1"/>
          </p:cNvSpPr>
          <p:nvPr>
            <p:ph idx="1"/>
          </p:nvPr>
        </p:nvSpPr>
        <p:spPr>
          <a:xfrm>
            <a:off x="1316984" y="1283546"/>
            <a:ext cx="5715917" cy="3914063"/>
          </a:xfrm>
        </p:spPr>
        <p:txBody>
          <a:bodyPr anchor="ctr">
            <a:normAutofit fontScale="92500" lnSpcReduction="10000"/>
          </a:bodyPr>
          <a:lstStyle/>
          <a:p>
            <a:r>
              <a:rPr lang="en-US" dirty="0">
                <a:solidFill>
                  <a:srgbClr val="404040"/>
                </a:solidFill>
              </a:rPr>
              <a:t>When making a best interest determination, the court shall, in consultation with the tribe, consider the following:</a:t>
            </a:r>
          </a:p>
          <a:p>
            <a:pPr lvl="1"/>
            <a:r>
              <a:rPr lang="en-US" dirty="0">
                <a:solidFill>
                  <a:srgbClr val="404040"/>
                </a:solidFill>
              </a:rPr>
              <a:t>Protection of the safety, well-being, development and stability of the Indian child;</a:t>
            </a:r>
          </a:p>
          <a:p>
            <a:pPr lvl="1"/>
            <a:r>
              <a:rPr lang="en-US" dirty="0">
                <a:solidFill>
                  <a:srgbClr val="404040"/>
                </a:solidFill>
              </a:rPr>
              <a:t>Prevention of unnecessary out-of-home placement of the Indian child;</a:t>
            </a:r>
          </a:p>
          <a:p>
            <a:pPr lvl="1"/>
            <a:r>
              <a:rPr lang="en-US" dirty="0">
                <a:solidFill>
                  <a:srgbClr val="404040"/>
                </a:solidFill>
              </a:rPr>
              <a:t>Prioritization of placement of the Indian child in accordance with the placement preferences;</a:t>
            </a:r>
          </a:p>
          <a:p>
            <a:pPr lvl="1"/>
            <a:r>
              <a:rPr lang="en-US" dirty="0">
                <a:solidFill>
                  <a:srgbClr val="404040"/>
                </a:solidFill>
              </a:rPr>
              <a:t>Value of establishing/maintaining relationship with tribe and tribal community; and </a:t>
            </a:r>
          </a:p>
          <a:p>
            <a:pPr lvl="1"/>
            <a:r>
              <a:rPr lang="en-US" dirty="0">
                <a:solidFill>
                  <a:srgbClr val="404040"/>
                </a:solidFill>
              </a:rPr>
              <a:t>Importance to the child of the tribe’s ability to maintain the tribe’s existence and integrity in promotion of the stability and security of Indian children and families. </a:t>
            </a:r>
          </a:p>
          <a:p>
            <a:pPr marL="228600" lvl="1" indent="0">
              <a:buNone/>
            </a:pPr>
            <a:r>
              <a:rPr lang="en-US" dirty="0">
                <a:solidFill>
                  <a:srgbClr val="404040"/>
                </a:solidFill>
              </a:rPr>
              <a:t>				(Section 5)</a:t>
            </a:r>
          </a:p>
          <a:p>
            <a:pPr lvl="1"/>
            <a:endParaRPr lang="en-US" dirty="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621161-B744-124C-AE86-06221C48E688}"/>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dirty="0">
                <a:solidFill>
                  <a:srgbClr val="FFFFFF"/>
                </a:solidFill>
              </a:rPr>
              <a:t>Best Interests</a:t>
            </a:r>
          </a:p>
        </p:txBody>
      </p:sp>
    </p:spTree>
    <p:extLst>
      <p:ext uri="{BB962C8B-B14F-4D97-AF65-F5344CB8AC3E}">
        <p14:creationId xmlns:p14="http://schemas.microsoft.com/office/powerpoint/2010/main" val="131295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BEB5D3-DA9A-9946-A08F-4E1A9B3BDFB4}"/>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Qualified Expert Witness</a:t>
            </a:r>
          </a:p>
        </p:txBody>
      </p:sp>
      <p:sp>
        <p:nvSpPr>
          <p:cNvPr id="3" name="Content Placeholder 2">
            <a:extLst>
              <a:ext uri="{FF2B5EF4-FFF2-40B4-BE49-F238E27FC236}">
                <a16:creationId xmlns:a16="http://schemas.microsoft.com/office/drawing/2014/main" id="{C06C66B5-DFDC-5441-BB87-7D8D8EC17349}"/>
              </a:ext>
            </a:extLst>
          </p:cNvPr>
          <p:cNvSpPr>
            <a:spLocks noGrp="1"/>
          </p:cNvSpPr>
          <p:nvPr>
            <p:ph idx="1"/>
          </p:nvPr>
        </p:nvSpPr>
        <p:spPr>
          <a:xfrm>
            <a:off x="5591695" y="576469"/>
            <a:ext cx="5320696" cy="5565913"/>
          </a:xfrm>
        </p:spPr>
        <p:txBody>
          <a:bodyPr anchor="ctr">
            <a:normAutofit/>
          </a:bodyPr>
          <a:lstStyle/>
          <a:p>
            <a:pPr>
              <a:lnSpc>
                <a:spcPct val="90000"/>
              </a:lnSpc>
            </a:pPr>
            <a:r>
              <a:rPr lang="en-US" sz="1400" dirty="0"/>
              <a:t>Petitioner must provide </a:t>
            </a:r>
            <a:r>
              <a:rPr lang="en-US" sz="1400" b="1" dirty="0"/>
              <a:t>at least one </a:t>
            </a:r>
            <a:r>
              <a:rPr lang="en-US" sz="1400" dirty="0"/>
              <a:t>qualified expert witness who is to testify to: </a:t>
            </a:r>
          </a:p>
          <a:p>
            <a:pPr lvl="1">
              <a:lnSpc>
                <a:spcPct val="90000"/>
              </a:lnSpc>
            </a:pPr>
            <a:r>
              <a:rPr lang="en-US" sz="1400" dirty="0"/>
              <a:t>Whether continued custody is likely to result in serious emotional or physical damage to the child</a:t>
            </a:r>
          </a:p>
          <a:p>
            <a:pPr lvl="1">
              <a:lnSpc>
                <a:spcPct val="90000"/>
              </a:lnSpc>
            </a:pPr>
            <a:r>
              <a:rPr lang="en-US" sz="1400" dirty="0"/>
              <a:t>The prevailing social/cultural standards and child rearing practices of the tribe </a:t>
            </a:r>
          </a:p>
          <a:p>
            <a:pPr>
              <a:lnSpc>
                <a:spcPct val="90000"/>
              </a:lnSpc>
            </a:pPr>
            <a:r>
              <a:rPr lang="en-US" sz="1400" dirty="0"/>
              <a:t>Who is a QEW? (order of priority) </a:t>
            </a:r>
          </a:p>
          <a:p>
            <a:pPr lvl="1">
              <a:lnSpc>
                <a:spcPct val="90000"/>
              </a:lnSpc>
            </a:pPr>
            <a:r>
              <a:rPr lang="en-US" sz="1400" dirty="0"/>
              <a:t>Designated by tribe (with documented efforts)</a:t>
            </a:r>
          </a:p>
          <a:p>
            <a:pPr lvl="1">
              <a:lnSpc>
                <a:spcPct val="90000"/>
              </a:lnSpc>
            </a:pPr>
            <a:r>
              <a:rPr lang="en-US" sz="1400" dirty="0"/>
              <a:t>Member of tribe/identified by tribe as knowledgeable about child rearing</a:t>
            </a:r>
          </a:p>
          <a:p>
            <a:pPr lvl="1">
              <a:lnSpc>
                <a:spcPct val="90000"/>
              </a:lnSpc>
            </a:pPr>
            <a:r>
              <a:rPr lang="en-US" sz="1400" dirty="0"/>
              <a:t>Person with substantial experiences delivering services to Indian families and knowledge of the child’s tribe</a:t>
            </a:r>
          </a:p>
          <a:p>
            <a:pPr lvl="1">
              <a:lnSpc>
                <a:spcPct val="90000"/>
              </a:lnSpc>
            </a:pPr>
            <a:r>
              <a:rPr lang="en-US" sz="1400" dirty="0"/>
              <a:t>Person with substantial experiences delivering services to Indian families and knowledge of a culturally similar tribe</a:t>
            </a:r>
          </a:p>
          <a:p>
            <a:pPr lvl="1">
              <a:lnSpc>
                <a:spcPct val="90000"/>
              </a:lnSpc>
            </a:pPr>
            <a:r>
              <a:rPr lang="en-US" sz="1400" dirty="0"/>
              <a:t>DHS caseworker cannot be the QEW</a:t>
            </a:r>
          </a:p>
          <a:p>
            <a:pPr>
              <a:lnSpc>
                <a:spcPct val="90000"/>
              </a:lnSpc>
            </a:pPr>
            <a:r>
              <a:rPr lang="en-US" sz="1400" dirty="0"/>
              <a:t>Petitioner must file a declaration with the court describing efforts to identify a QEW.</a:t>
            </a:r>
          </a:p>
          <a:p>
            <a:pPr marL="3273552" lvl="7" indent="0">
              <a:lnSpc>
                <a:spcPct val="90000"/>
              </a:lnSpc>
              <a:buNone/>
            </a:pPr>
            <a:r>
              <a:rPr lang="en-US" sz="1100" dirty="0"/>
              <a:t>(Section 17)				</a:t>
            </a:r>
          </a:p>
        </p:txBody>
      </p:sp>
    </p:spTree>
    <p:extLst>
      <p:ext uri="{BB962C8B-B14F-4D97-AF65-F5344CB8AC3E}">
        <p14:creationId xmlns:p14="http://schemas.microsoft.com/office/powerpoint/2010/main" val="3789456629"/>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DFA9FF-D8E1-5B48-9726-7FF8E74AA878}"/>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300">
                <a:solidFill>
                  <a:srgbClr val="FFFFFF"/>
                </a:solidFill>
              </a:rPr>
              <a:t>Placement Preferences</a:t>
            </a:r>
          </a:p>
        </p:txBody>
      </p:sp>
      <p:sp>
        <p:nvSpPr>
          <p:cNvPr id="3" name="Content Placeholder 2">
            <a:extLst>
              <a:ext uri="{FF2B5EF4-FFF2-40B4-BE49-F238E27FC236}">
                <a16:creationId xmlns:a16="http://schemas.microsoft.com/office/drawing/2014/main" id="{7E1B9557-E2F6-8B49-9BAF-44811B16E16D}"/>
              </a:ext>
            </a:extLst>
          </p:cNvPr>
          <p:cNvSpPr>
            <a:spLocks noGrp="1"/>
          </p:cNvSpPr>
          <p:nvPr>
            <p:ph idx="1"/>
          </p:nvPr>
        </p:nvSpPr>
        <p:spPr>
          <a:xfrm>
            <a:off x="5591695" y="1402080"/>
            <a:ext cx="5320696" cy="4053840"/>
          </a:xfrm>
        </p:spPr>
        <p:txBody>
          <a:bodyPr anchor="ctr">
            <a:normAutofit/>
          </a:bodyPr>
          <a:lstStyle/>
          <a:p>
            <a:r>
              <a:rPr lang="en-US"/>
              <a:t>An Indian child must be placed in the least restrictive setting that:</a:t>
            </a:r>
          </a:p>
          <a:p>
            <a:pPr lvl="1"/>
            <a:r>
              <a:rPr lang="en-US"/>
              <a:t>Most closely approximates a family, taking into consideration sibling attachment;</a:t>
            </a:r>
          </a:p>
          <a:p>
            <a:pPr lvl="1"/>
            <a:r>
              <a:rPr lang="en-US"/>
              <a:t>Allows the Indian child’s special needs, if any, to be met; </a:t>
            </a:r>
          </a:p>
          <a:p>
            <a:pPr lvl="1"/>
            <a:r>
              <a:rPr lang="en-US"/>
              <a:t>Is in reasonable proximity to the Indian child’s home, extended family or siblings; and </a:t>
            </a:r>
          </a:p>
          <a:p>
            <a:pPr lvl="1"/>
            <a:r>
              <a:rPr lang="en-US"/>
              <a:t>Is in accordance with the order of preference established by the Indian child’s tribe (if any).</a:t>
            </a:r>
          </a:p>
          <a:p>
            <a:pPr marL="1654175" lvl="8" indent="0">
              <a:buNone/>
            </a:pPr>
            <a:r>
              <a:rPr lang="en-US"/>
              <a:t>			Section 23(1)</a:t>
            </a:r>
          </a:p>
        </p:txBody>
      </p:sp>
    </p:spTree>
    <p:extLst>
      <p:ext uri="{BB962C8B-B14F-4D97-AF65-F5344CB8AC3E}">
        <p14:creationId xmlns:p14="http://schemas.microsoft.com/office/powerpoint/2010/main" val="1602051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762F6-D983-4A40-9540-1EB68FD8DBD9}"/>
              </a:ext>
            </a:extLst>
          </p:cNvPr>
          <p:cNvSpPr>
            <a:spLocks noGrp="1"/>
          </p:cNvSpPr>
          <p:nvPr>
            <p:ph type="title"/>
          </p:nvPr>
        </p:nvSpPr>
        <p:spPr>
          <a:xfrm>
            <a:off x="853440" y="211553"/>
            <a:ext cx="4486656" cy="1141497"/>
          </a:xfrm>
        </p:spPr>
        <p:txBody>
          <a:bodyPr>
            <a:normAutofit fontScale="90000"/>
          </a:bodyPr>
          <a:lstStyle/>
          <a:p>
            <a:r>
              <a:rPr lang="en-US" dirty="0"/>
              <a:t>Placement Preferences </a:t>
            </a:r>
            <a:br>
              <a:rPr lang="en-US" dirty="0"/>
            </a:br>
            <a:r>
              <a:rPr lang="en-US" sz="2200" dirty="0"/>
              <a:t>(when no tribal designation)</a:t>
            </a:r>
          </a:p>
        </p:txBody>
      </p:sp>
      <p:sp>
        <p:nvSpPr>
          <p:cNvPr id="3" name="Content Placeholder 2">
            <a:extLst>
              <a:ext uri="{FF2B5EF4-FFF2-40B4-BE49-F238E27FC236}">
                <a16:creationId xmlns:a16="http://schemas.microsoft.com/office/drawing/2014/main" id="{F7914F4E-8843-2D46-88A0-D75D2F228734}"/>
              </a:ext>
            </a:extLst>
          </p:cNvPr>
          <p:cNvSpPr>
            <a:spLocks noGrp="1"/>
          </p:cNvSpPr>
          <p:nvPr>
            <p:ph idx="1"/>
          </p:nvPr>
        </p:nvSpPr>
        <p:spPr>
          <a:xfrm>
            <a:off x="524256" y="1704974"/>
            <a:ext cx="4815840" cy="5053203"/>
          </a:xfrm>
        </p:spPr>
        <p:txBody>
          <a:bodyPr>
            <a:normAutofit fontScale="32500" lnSpcReduction="20000"/>
          </a:bodyPr>
          <a:lstStyle/>
          <a:p>
            <a:r>
              <a:rPr lang="en-US" sz="6200" b="1" dirty="0"/>
              <a:t>Substitute Care</a:t>
            </a:r>
          </a:p>
          <a:p>
            <a:pPr lvl="2"/>
            <a:r>
              <a:rPr lang="en-US" sz="6200" dirty="0"/>
              <a:t>Extended family</a:t>
            </a:r>
          </a:p>
          <a:p>
            <a:pPr lvl="2"/>
            <a:r>
              <a:rPr lang="en-US" sz="6200" dirty="0"/>
              <a:t>Foster home approved by tribe</a:t>
            </a:r>
          </a:p>
          <a:p>
            <a:pPr lvl="2"/>
            <a:r>
              <a:rPr lang="en-US" sz="6200" dirty="0"/>
              <a:t>Foster home with an Indian parent</a:t>
            </a:r>
          </a:p>
          <a:p>
            <a:pPr lvl="2"/>
            <a:r>
              <a:rPr lang="en-US" sz="6200" dirty="0"/>
              <a:t>Institution suitable for Indian child’s needs </a:t>
            </a:r>
          </a:p>
          <a:p>
            <a:pPr lvl="2"/>
            <a:endParaRPr lang="en-US" sz="6200" dirty="0"/>
          </a:p>
          <a:p>
            <a:r>
              <a:rPr lang="en-US" sz="6200" b="1" dirty="0"/>
              <a:t>Guardianship and Adoption</a:t>
            </a:r>
          </a:p>
          <a:p>
            <a:pPr lvl="2"/>
            <a:r>
              <a:rPr lang="en-US" sz="6200" dirty="0"/>
              <a:t>Extended family</a:t>
            </a:r>
          </a:p>
          <a:p>
            <a:pPr lvl="2"/>
            <a:r>
              <a:rPr lang="en-US" sz="6200" dirty="0"/>
              <a:t>Tribal member family </a:t>
            </a:r>
          </a:p>
          <a:p>
            <a:pPr lvl="2"/>
            <a:r>
              <a:rPr lang="en-US" sz="6200" dirty="0"/>
              <a:t>Indian Family</a:t>
            </a:r>
          </a:p>
          <a:p>
            <a:pPr marL="987552" lvl="2" indent="0">
              <a:buNone/>
            </a:pPr>
            <a:r>
              <a:rPr lang="en-US" sz="3700" i="0" dirty="0"/>
              <a:t>	</a:t>
            </a:r>
            <a:r>
              <a:rPr lang="en-US" sz="4800" i="0" dirty="0"/>
              <a:t>(Section </a:t>
            </a:r>
            <a:r>
              <a:rPr lang="en-US" sz="4800" dirty="0"/>
              <a:t>23</a:t>
            </a:r>
            <a:r>
              <a:rPr lang="en-US" sz="4800" i="0" dirty="0"/>
              <a:t>/ 25 U.S.C. §1915) </a:t>
            </a:r>
          </a:p>
          <a:p>
            <a:pPr lvl="2"/>
            <a:endParaRPr lang="en-US" sz="3700" dirty="0"/>
          </a:p>
          <a:p>
            <a:pPr lvl="2"/>
            <a:endParaRPr lang="en-US" sz="3700" dirty="0"/>
          </a:p>
          <a:p>
            <a:pPr lvl="2"/>
            <a:endParaRPr lang="en-US" dirty="0"/>
          </a:p>
          <a:p>
            <a:pPr lvl="2"/>
            <a:endParaRPr lang="en-US" dirty="0"/>
          </a:p>
          <a:p>
            <a:pPr lvl="2"/>
            <a:endParaRPr lang="en-US" dirty="0"/>
          </a:p>
        </p:txBody>
      </p:sp>
      <p:sp>
        <p:nvSpPr>
          <p:cNvPr id="5" name="Content Placeholder 4">
            <a:extLst>
              <a:ext uri="{FF2B5EF4-FFF2-40B4-BE49-F238E27FC236}">
                <a16:creationId xmlns:a16="http://schemas.microsoft.com/office/drawing/2014/main" id="{1618B99E-6CB7-2848-BE54-739AA5DC4CD7}"/>
              </a:ext>
            </a:extLst>
          </p:cNvPr>
          <p:cNvSpPr>
            <a:spLocks noGrp="1"/>
          </p:cNvSpPr>
          <p:nvPr>
            <p:ph type="body" sz="half" idx="2"/>
          </p:nvPr>
        </p:nvSpPr>
        <p:spPr>
          <a:xfrm>
            <a:off x="7059168" y="782300"/>
            <a:ext cx="4350602" cy="5731787"/>
          </a:xfrm>
        </p:spPr>
        <p:txBody>
          <a:bodyPr>
            <a:normAutofit fontScale="25000" lnSpcReduction="20000"/>
          </a:bodyPr>
          <a:lstStyle/>
          <a:p>
            <a:r>
              <a:rPr lang="en-US" sz="5600" b="1" dirty="0">
                <a:solidFill>
                  <a:schemeClr val="tx1"/>
                </a:solidFill>
              </a:rPr>
              <a:t>Process to place outside the preferences</a:t>
            </a:r>
          </a:p>
          <a:p>
            <a:pPr lvl="1"/>
            <a:r>
              <a:rPr lang="en-US" sz="5600" dirty="0"/>
              <a:t>Motion for good cause; if objection hearing must occur</a:t>
            </a:r>
          </a:p>
          <a:p>
            <a:pPr lvl="1"/>
            <a:r>
              <a:rPr lang="en-US" sz="5600" dirty="0"/>
              <a:t>Good cause:</a:t>
            </a:r>
          </a:p>
          <a:p>
            <a:pPr lvl="2"/>
            <a:r>
              <a:rPr lang="en-US" sz="5600" dirty="0"/>
              <a:t>Child’s preference</a:t>
            </a:r>
          </a:p>
          <a:p>
            <a:pPr lvl="2"/>
            <a:r>
              <a:rPr lang="en-US" sz="5600" dirty="0"/>
              <a:t>Sibling attachment</a:t>
            </a:r>
          </a:p>
          <a:p>
            <a:pPr lvl="2"/>
            <a:r>
              <a:rPr lang="en-US" sz="5600" dirty="0"/>
              <a:t>Extraordinary needs</a:t>
            </a:r>
          </a:p>
          <a:p>
            <a:pPr lvl="2"/>
            <a:r>
              <a:rPr lang="en-US" sz="5600" dirty="0"/>
              <a:t>Proof of  diligent search </a:t>
            </a:r>
          </a:p>
          <a:p>
            <a:pPr lvl="1"/>
            <a:r>
              <a:rPr lang="en-US" sz="5600" dirty="0"/>
              <a:t>Good cause may be informed by parent’s preference</a:t>
            </a:r>
          </a:p>
          <a:p>
            <a:pPr lvl="1"/>
            <a:r>
              <a:rPr lang="en-US" sz="5600" dirty="0"/>
              <a:t>Good cause may not be: </a:t>
            </a:r>
          </a:p>
          <a:p>
            <a:pPr lvl="2"/>
            <a:r>
              <a:rPr lang="en-US" sz="5600" dirty="0"/>
              <a:t>Socioeconomic conditions of tribe/perception of justice system or social service system </a:t>
            </a:r>
          </a:p>
          <a:p>
            <a:pPr lvl="2"/>
            <a:r>
              <a:rPr lang="en-US" sz="5600" dirty="0"/>
              <a:t>Distance </a:t>
            </a:r>
          </a:p>
          <a:p>
            <a:pPr lvl="2"/>
            <a:r>
              <a:rPr lang="en-US" sz="5600" dirty="0"/>
              <a:t>Ordinary bonding</a:t>
            </a:r>
          </a:p>
          <a:p>
            <a:pPr lvl="1"/>
            <a:r>
              <a:rPr lang="en-US" sz="5800" dirty="0"/>
              <a:t>Court’s determination must be in writing</a:t>
            </a:r>
          </a:p>
          <a:p>
            <a:r>
              <a:rPr lang="en-US" sz="5900" b="1" i="1" dirty="0"/>
              <a:t>     </a:t>
            </a:r>
            <a:r>
              <a:rPr lang="en-US" sz="5900" b="1" i="1" dirty="0">
                <a:solidFill>
                  <a:schemeClr val="tx1"/>
                </a:solidFill>
              </a:rPr>
              <a:t>What if there hasn’t been a good cause finding and the child is placed outside of the preferences?</a:t>
            </a:r>
            <a:endParaRPr lang="en-US" sz="5900" b="1" i="1" dirty="0"/>
          </a:p>
          <a:p>
            <a:pPr marL="987552" lvl="2" indent="0">
              <a:buNone/>
            </a:pPr>
            <a:r>
              <a:rPr lang="en-US" sz="4800" dirty="0"/>
              <a:t>		(Section 23) </a:t>
            </a:r>
          </a:p>
          <a:p>
            <a:pPr lvl="2"/>
            <a:endParaRPr lang="en-US" sz="4800" dirty="0"/>
          </a:p>
          <a:p>
            <a:pPr marL="0" indent="0">
              <a:buNone/>
            </a:pPr>
            <a:endParaRPr lang="en-US" dirty="0"/>
          </a:p>
        </p:txBody>
      </p:sp>
    </p:spTree>
    <p:extLst>
      <p:ext uri="{BB962C8B-B14F-4D97-AF65-F5344CB8AC3E}">
        <p14:creationId xmlns:p14="http://schemas.microsoft.com/office/powerpoint/2010/main" val="3080747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F0C9B3-F258-4992-8698-A52A5FA6321F}"/>
              </a:ext>
            </a:extLst>
          </p:cNvPr>
          <p:cNvSpPr>
            <a:spLocks noGrp="1"/>
          </p:cNvSpPr>
          <p:nvPr>
            <p:ph idx="1"/>
          </p:nvPr>
        </p:nvSpPr>
        <p:spPr>
          <a:xfrm>
            <a:off x="1316984" y="1283546"/>
            <a:ext cx="5715917" cy="3914063"/>
          </a:xfrm>
        </p:spPr>
        <p:txBody>
          <a:bodyPr anchor="ctr">
            <a:normAutofit/>
          </a:bodyPr>
          <a:lstStyle/>
          <a:p>
            <a:r>
              <a:rPr lang="en-US" b="1" dirty="0">
                <a:solidFill>
                  <a:srgbClr val="404040"/>
                </a:solidFill>
              </a:rPr>
              <a:t> … </a:t>
            </a:r>
            <a:r>
              <a:rPr lang="en-US" dirty="0">
                <a:solidFill>
                  <a:srgbClr val="404040"/>
                </a:solidFill>
              </a:rPr>
              <a:t>has the meaning given that term by the law or custom of an Indian child’s tribe. If the meaning of “extended family member” cannot be determined by law or custom of the tribe, “extended family member” means a person who has attained 18 years of age &amp; who is the child’s grandparent, aunt, uncle, brother, sister, sister-in-law, brother-in-law, niece, nephew, first cousin, second cousin, stepparent or, as determined by the Indian child’s tribe, clan or band member.</a:t>
            </a:r>
          </a:p>
          <a:p>
            <a:pPr marL="1255713" lvl="6" indent="0">
              <a:buNone/>
            </a:pPr>
            <a:r>
              <a:rPr lang="en-US" dirty="0">
                <a:solidFill>
                  <a:srgbClr val="404040"/>
                </a:solidFill>
              </a:rPr>
              <a:t>			(Section 2)</a:t>
            </a:r>
          </a:p>
          <a:p>
            <a:endParaRPr lang="en-US" dirty="0">
              <a:solidFill>
                <a:srgbClr val="404040"/>
              </a:solidFill>
            </a:endParaRPr>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95B658-7993-4881-A5E3-AD256541AB18}"/>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dirty="0">
                <a:solidFill>
                  <a:srgbClr val="FFFFFF"/>
                </a:solidFill>
              </a:rPr>
              <a:t>“Extended family member” </a:t>
            </a:r>
          </a:p>
        </p:txBody>
      </p:sp>
    </p:spTree>
    <p:extLst>
      <p:ext uri="{BB962C8B-B14F-4D97-AF65-F5344CB8AC3E}">
        <p14:creationId xmlns:p14="http://schemas.microsoft.com/office/powerpoint/2010/main" val="1387289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218959-874F-4AAA-974A-955F209CC89E}"/>
              </a:ext>
            </a:extLst>
          </p:cNvPr>
          <p:cNvSpPr>
            <a:spLocks noGrp="1"/>
          </p:cNvSpPr>
          <p:nvPr>
            <p:ph type="title"/>
          </p:nvPr>
        </p:nvSpPr>
        <p:spPr>
          <a:xfrm>
            <a:off x="1189148" y="1555916"/>
            <a:ext cx="3828482" cy="3746167"/>
          </a:xfrm>
          <a:prstGeom prst="ellipse">
            <a:avLst/>
          </a:prstGeom>
          <a:solidFill>
            <a:schemeClr val="accent2">
              <a:lumMod val="75000"/>
            </a:schemeClr>
          </a:solidFill>
          <a:ln>
            <a:noFill/>
          </a:ln>
        </p:spPr>
        <p:txBody>
          <a:bodyPr>
            <a:normAutofit/>
          </a:bodyPr>
          <a:lstStyle/>
          <a:p>
            <a:r>
              <a:rPr lang="en-US" sz="2400" dirty="0">
                <a:solidFill>
                  <a:srgbClr val="FFFFFF"/>
                </a:solidFill>
              </a:rPr>
              <a:t>Concurrent planning</a:t>
            </a:r>
          </a:p>
        </p:txBody>
      </p:sp>
      <p:sp>
        <p:nvSpPr>
          <p:cNvPr id="3" name="Content Placeholder 2">
            <a:extLst>
              <a:ext uri="{FF2B5EF4-FFF2-40B4-BE49-F238E27FC236}">
                <a16:creationId xmlns:a16="http://schemas.microsoft.com/office/drawing/2014/main" id="{9183054B-EE46-4247-B636-9C297E111493}"/>
              </a:ext>
            </a:extLst>
          </p:cNvPr>
          <p:cNvSpPr>
            <a:spLocks noGrp="1"/>
          </p:cNvSpPr>
          <p:nvPr>
            <p:ph idx="1"/>
          </p:nvPr>
        </p:nvSpPr>
        <p:spPr>
          <a:xfrm>
            <a:off x="5591695" y="1814774"/>
            <a:ext cx="5583406" cy="4537474"/>
          </a:xfrm>
        </p:spPr>
        <p:txBody>
          <a:bodyPr anchor="ctr">
            <a:normAutofit/>
          </a:bodyPr>
          <a:lstStyle/>
          <a:p>
            <a:r>
              <a:rPr lang="en-US" spc="200" dirty="0">
                <a:solidFill>
                  <a:schemeClr val="tx1"/>
                </a:solidFill>
              </a:rPr>
              <a:t>Start early</a:t>
            </a:r>
          </a:p>
          <a:p>
            <a:r>
              <a:rPr lang="en-US" spc="200" dirty="0">
                <a:solidFill>
                  <a:schemeClr val="tx1"/>
                </a:solidFill>
              </a:rPr>
              <a:t>Where does tribe want the child to be placed?</a:t>
            </a:r>
          </a:p>
          <a:p>
            <a:r>
              <a:rPr lang="en-US" spc="200" dirty="0">
                <a:solidFill>
                  <a:schemeClr val="tx1"/>
                </a:solidFill>
              </a:rPr>
              <a:t>Children placed outside of preferences</a:t>
            </a:r>
          </a:p>
          <a:p>
            <a:r>
              <a:rPr lang="en-US" spc="200" dirty="0">
                <a:solidFill>
                  <a:schemeClr val="tx1"/>
                </a:solidFill>
              </a:rPr>
              <a:t>Preserving/maintaining relationships</a:t>
            </a:r>
          </a:p>
          <a:p>
            <a:r>
              <a:rPr lang="en-US" spc="200" dirty="0">
                <a:solidFill>
                  <a:schemeClr val="tx1"/>
                </a:solidFill>
              </a:rPr>
              <a:t>Cultural agreements </a:t>
            </a:r>
            <a:r>
              <a:rPr lang="en-US" spc="200" dirty="0">
                <a:solidFill>
                  <a:srgbClr val="FFFFFF"/>
                </a:solidFill>
              </a:rPr>
              <a:t>start early</a:t>
            </a:r>
            <a:br>
              <a:rPr lang="en-US" spc="200" dirty="0">
                <a:solidFill>
                  <a:srgbClr val="FFFFFF"/>
                </a:solidFill>
              </a:rPr>
            </a:br>
            <a:r>
              <a:rPr lang="en-US" spc="200" dirty="0">
                <a:solidFill>
                  <a:srgbClr val="FFFFFF"/>
                </a:solidFill>
              </a:rPr>
              <a:t>Where does tribe want the </a:t>
            </a:r>
            <a:r>
              <a:rPr lang="en-US" cap="all" spc="200" dirty="0">
                <a:solidFill>
                  <a:srgbClr val="FFFFFF"/>
                </a:solidFill>
              </a:rPr>
              <a:t>child to be placed?</a:t>
            </a:r>
            <a:br>
              <a:rPr lang="en-US" cap="all" spc="200" dirty="0">
                <a:solidFill>
                  <a:srgbClr val="FFFFFF"/>
                </a:solidFill>
              </a:rPr>
            </a:br>
            <a:r>
              <a:rPr lang="en-US" cap="all" spc="200" dirty="0">
                <a:solidFill>
                  <a:srgbClr val="FFFFFF"/>
                </a:solidFill>
              </a:rPr>
              <a:t>Children placed outside of</a:t>
            </a:r>
            <a:br>
              <a:rPr lang="en-US" cap="all" spc="200" dirty="0">
                <a:solidFill>
                  <a:srgbClr val="FFFFFF"/>
                </a:solidFill>
              </a:rPr>
            </a:br>
            <a:r>
              <a:rPr lang="en-US" cap="all" spc="200" dirty="0">
                <a:solidFill>
                  <a:srgbClr val="FFFFFF"/>
                </a:solidFill>
              </a:rPr>
              <a:t>preserving/maintaining relationships</a:t>
            </a:r>
            <a:br>
              <a:rPr lang="en-US" cap="all" spc="200" dirty="0">
                <a:solidFill>
                  <a:srgbClr val="FFFFFF"/>
                </a:solidFill>
              </a:rPr>
            </a:br>
            <a:r>
              <a:rPr lang="en-US" cap="all" spc="200" dirty="0">
                <a:solidFill>
                  <a:srgbClr val="FFFFFF"/>
                </a:solidFill>
              </a:rPr>
              <a:t>cultural agreements</a:t>
            </a:r>
            <a:endParaRPr lang="en-US" dirty="0"/>
          </a:p>
        </p:txBody>
      </p:sp>
    </p:spTree>
    <p:extLst>
      <p:ext uri="{BB962C8B-B14F-4D97-AF65-F5344CB8AC3E}">
        <p14:creationId xmlns:p14="http://schemas.microsoft.com/office/powerpoint/2010/main" val="1994772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777E99-D8C6-4D0B-A0A5-A87780C930B4}"/>
              </a:ext>
            </a:extLst>
          </p:cNvPr>
          <p:cNvSpPr>
            <a:spLocks noGrp="1"/>
          </p:cNvSpPr>
          <p:nvPr>
            <p:ph type="title"/>
          </p:nvPr>
        </p:nvSpPr>
        <p:spPr>
          <a:xfrm>
            <a:off x="2231136" y="467418"/>
            <a:ext cx="7729728" cy="1188720"/>
          </a:xfrm>
          <a:solidFill>
            <a:srgbClr val="FFFFFF"/>
          </a:solidFill>
        </p:spPr>
        <p:txBody>
          <a:bodyPr>
            <a:normAutofit/>
          </a:bodyPr>
          <a:lstStyle/>
          <a:p>
            <a:r>
              <a:rPr lang="en-US"/>
              <a:t>Question</a:t>
            </a:r>
            <a:endParaRPr lang="en-US" dirty="0"/>
          </a:p>
        </p:txBody>
      </p:sp>
      <p:sp>
        <p:nvSpPr>
          <p:cNvPr id="3" name="Content Placeholder 2">
            <a:extLst>
              <a:ext uri="{FF2B5EF4-FFF2-40B4-BE49-F238E27FC236}">
                <a16:creationId xmlns:a16="http://schemas.microsoft.com/office/drawing/2014/main" id="{7DC03B6D-1C6E-40D0-977F-30F568EED29D}"/>
              </a:ext>
            </a:extLst>
          </p:cNvPr>
          <p:cNvSpPr>
            <a:spLocks noGrp="1"/>
          </p:cNvSpPr>
          <p:nvPr>
            <p:ph idx="1"/>
          </p:nvPr>
        </p:nvSpPr>
        <p:spPr>
          <a:xfrm>
            <a:off x="1706062" y="2291262"/>
            <a:ext cx="8779512" cy="2879256"/>
          </a:xfrm>
        </p:spPr>
        <p:txBody>
          <a:bodyPr>
            <a:normAutofit/>
          </a:bodyPr>
          <a:lstStyle/>
          <a:p>
            <a:r>
              <a:rPr lang="en-US">
                <a:solidFill>
                  <a:srgbClr val="404040"/>
                </a:solidFill>
              </a:rPr>
              <a:t>Does ODHS need to continue to make efforts to search for another permanent placement that complies with a higher level of placement preferences throughout the case, particularly if the child is already in a type of home that would meet one of the levels of placement preference? </a:t>
            </a:r>
          </a:p>
        </p:txBody>
      </p:sp>
    </p:spTree>
    <p:extLst>
      <p:ext uri="{BB962C8B-B14F-4D97-AF65-F5344CB8AC3E}">
        <p14:creationId xmlns:p14="http://schemas.microsoft.com/office/powerpoint/2010/main" val="237052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413406-9B8C-294B-9BA3-EFD4CF22A0C3}"/>
              </a:ext>
            </a:extLst>
          </p:cNvPr>
          <p:cNvSpPr>
            <a:spLocks noGrp="1"/>
          </p:cNvSpPr>
          <p:nvPr>
            <p:ph type="ctrTitle"/>
          </p:nvPr>
        </p:nvSpPr>
        <p:spPr>
          <a:xfrm>
            <a:off x="5498590" y="988741"/>
            <a:ext cx="5888754" cy="4880518"/>
          </a:xfrm>
          <a:noFill/>
          <a:ln>
            <a:noFill/>
          </a:ln>
        </p:spPr>
        <p:txBody>
          <a:bodyPr wrap="square">
            <a:normAutofit/>
          </a:bodyPr>
          <a:lstStyle/>
          <a:p>
            <a:pPr algn="l"/>
            <a:r>
              <a:rPr lang="en-US" sz="4800">
                <a:solidFill>
                  <a:schemeClr val="tx1"/>
                </a:solidFill>
              </a:rPr>
              <a:t>Questions? </a:t>
            </a:r>
          </a:p>
        </p:txBody>
      </p:sp>
      <p:sp>
        <p:nvSpPr>
          <p:cNvPr id="10" name="Rectangle 9">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ubtitle 4">
            <a:extLst>
              <a:ext uri="{FF2B5EF4-FFF2-40B4-BE49-F238E27FC236}">
                <a16:creationId xmlns:a16="http://schemas.microsoft.com/office/drawing/2014/main" id="{35C1538C-F910-3447-97CA-0747B4B69492}"/>
              </a:ext>
            </a:extLst>
          </p:cNvPr>
          <p:cNvSpPr>
            <a:spLocks noGrp="1"/>
          </p:cNvSpPr>
          <p:nvPr>
            <p:ph type="subTitle" idx="1"/>
          </p:nvPr>
        </p:nvSpPr>
        <p:spPr>
          <a:xfrm>
            <a:off x="1867700" y="2007220"/>
            <a:ext cx="2357553" cy="2843560"/>
          </a:xfrm>
        </p:spPr>
        <p:txBody>
          <a:bodyPr anchor="ctr">
            <a:normAutofit/>
          </a:bodyPr>
          <a:lstStyle/>
          <a:p>
            <a:pPr algn="r"/>
            <a:endParaRPr lang="en-US">
              <a:solidFill>
                <a:srgbClr val="FFFFFF"/>
              </a:solidFill>
            </a:endParaRPr>
          </a:p>
        </p:txBody>
      </p:sp>
    </p:spTree>
    <p:extLst>
      <p:ext uri="{BB962C8B-B14F-4D97-AF65-F5344CB8AC3E}">
        <p14:creationId xmlns:p14="http://schemas.microsoft.com/office/powerpoint/2010/main" val="4052477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531D3A-366F-487B-8E60-10EF9FE6CCF7}"/>
              </a:ext>
            </a:extLst>
          </p:cNvPr>
          <p:cNvSpPr>
            <a:spLocks noGrp="1"/>
          </p:cNvSpPr>
          <p:nvPr>
            <p:ph type="title"/>
          </p:nvPr>
        </p:nvSpPr>
        <p:spPr>
          <a:xfrm>
            <a:off x="2231136" y="467418"/>
            <a:ext cx="7729728" cy="1188720"/>
          </a:xfrm>
          <a:solidFill>
            <a:srgbClr val="FFFFFF"/>
          </a:solidFill>
        </p:spPr>
        <p:txBody>
          <a:bodyPr>
            <a:normAutofit/>
          </a:bodyPr>
          <a:lstStyle/>
          <a:p>
            <a:r>
              <a:rPr lang="en-US" dirty="0"/>
              <a:t>Introduction</a:t>
            </a:r>
          </a:p>
        </p:txBody>
      </p:sp>
      <p:sp>
        <p:nvSpPr>
          <p:cNvPr id="3" name="Content Placeholder 2">
            <a:extLst>
              <a:ext uri="{FF2B5EF4-FFF2-40B4-BE49-F238E27FC236}">
                <a16:creationId xmlns:a16="http://schemas.microsoft.com/office/drawing/2014/main" id="{9B455007-6ECF-440C-A691-62D007AB0A65}"/>
              </a:ext>
            </a:extLst>
          </p:cNvPr>
          <p:cNvSpPr>
            <a:spLocks noGrp="1"/>
          </p:cNvSpPr>
          <p:nvPr>
            <p:ph idx="1"/>
          </p:nvPr>
        </p:nvSpPr>
        <p:spPr>
          <a:xfrm>
            <a:off x="1706062" y="2291262"/>
            <a:ext cx="8779512" cy="2879256"/>
          </a:xfrm>
        </p:spPr>
        <p:txBody>
          <a:bodyPr>
            <a:normAutofit/>
          </a:bodyPr>
          <a:lstStyle/>
          <a:p>
            <a:r>
              <a:rPr lang="en-US" dirty="0">
                <a:solidFill>
                  <a:srgbClr val="404040"/>
                </a:solidFill>
              </a:rPr>
              <a:t>Pursuant to 25 USC § 1921, states may provide more protection to Indian families, and that is what the Oregon Indian Child Welfare Act (ORICWA) sets out to do. </a:t>
            </a:r>
          </a:p>
          <a:p>
            <a:r>
              <a:rPr lang="en-US" dirty="0">
                <a:solidFill>
                  <a:srgbClr val="404040"/>
                </a:solidFill>
              </a:rPr>
              <a:t>ORICWA enhances and clarifies the federal law by embedding it into state law and providing additional guidance to Oregon courts making decisions about Indian children and their families. While ORICWA provides greater protections, there are few significant changes to the federal law. </a:t>
            </a:r>
          </a:p>
          <a:p>
            <a:r>
              <a:rPr lang="en-US" dirty="0">
                <a:solidFill>
                  <a:srgbClr val="404040"/>
                </a:solidFill>
              </a:rPr>
              <a:t>When in question, both ICWA and its regulations state that in any case where state or federal law provides a higher standard of protection to the rights of the parent or Indian custodian, the Court shall apply the higher standard. 25 USC § 1921.</a:t>
            </a:r>
          </a:p>
          <a:p>
            <a:endParaRPr lang="en-US" dirty="0">
              <a:solidFill>
                <a:srgbClr val="404040"/>
              </a:solidFill>
            </a:endParaRPr>
          </a:p>
        </p:txBody>
      </p:sp>
    </p:spTree>
    <p:extLst>
      <p:ext uri="{BB962C8B-B14F-4D97-AF65-F5344CB8AC3E}">
        <p14:creationId xmlns:p14="http://schemas.microsoft.com/office/powerpoint/2010/main" val="43349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FF8D-6039-46F7-A909-2792533FEF2D}"/>
              </a:ext>
            </a:extLst>
          </p:cNvPr>
          <p:cNvSpPr>
            <a:spLocks noGrp="1"/>
          </p:cNvSpPr>
          <p:nvPr>
            <p:ph type="title"/>
          </p:nvPr>
        </p:nvSpPr>
        <p:spPr/>
        <p:txBody>
          <a:bodyPr/>
          <a:lstStyle/>
          <a:p>
            <a:r>
              <a:rPr lang="en-US" dirty="0"/>
              <a:t>Applicable law</a:t>
            </a:r>
          </a:p>
        </p:txBody>
      </p:sp>
      <p:sp>
        <p:nvSpPr>
          <p:cNvPr id="3" name="Content Placeholder 2">
            <a:extLst>
              <a:ext uri="{FF2B5EF4-FFF2-40B4-BE49-F238E27FC236}">
                <a16:creationId xmlns:a16="http://schemas.microsoft.com/office/drawing/2014/main" id="{92D7BBB2-7FED-4349-BA10-5CB4A41BDC28}"/>
              </a:ext>
            </a:extLst>
          </p:cNvPr>
          <p:cNvSpPr>
            <a:spLocks noGrp="1"/>
          </p:cNvSpPr>
          <p:nvPr>
            <p:ph idx="1"/>
          </p:nvPr>
        </p:nvSpPr>
        <p:spPr/>
        <p:txBody>
          <a:bodyPr>
            <a:normAutofit/>
          </a:bodyPr>
          <a:lstStyle/>
          <a:p>
            <a:r>
              <a:rPr lang="en-US" dirty="0"/>
              <a:t>Federal Indian Child Welfare Act:</a:t>
            </a:r>
          </a:p>
          <a:p>
            <a:pPr lvl="1"/>
            <a:r>
              <a:rPr lang="en-US" dirty="0">
                <a:hlinkClick r:id="rId3"/>
              </a:rPr>
              <a:t>25 U.S.C. §1901 to 1923</a:t>
            </a:r>
            <a:endParaRPr lang="en-US" dirty="0"/>
          </a:p>
          <a:p>
            <a:r>
              <a:rPr lang="en-US" dirty="0"/>
              <a:t>Federal Regulations:</a:t>
            </a:r>
          </a:p>
          <a:p>
            <a:pPr lvl="1"/>
            <a:r>
              <a:rPr lang="en-US" dirty="0">
                <a:hlinkClick r:id="rId4"/>
              </a:rPr>
              <a:t>25 CFR §23</a:t>
            </a:r>
            <a:endParaRPr lang="en-US" dirty="0"/>
          </a:p>
          <a:p>
            <a:r>
              <a:rPr lang="en-US" dirty="0"/>
              <a:t>Oregon Indian Child Welfare Act:</a:t>
            </a:r>
          </a:p>
          <a:p>
            <a:pPr lvl="1"/>
            <a:r>
              <a:rPr lang="en-US" dirty="0">
                <a:hlinkClick r:id="rId5"/>
              </a:rPr>
              <a:t>Or Laws 2020, </a:t>
            </a:r>
            <a:r>
              <a:rPr lang="en-US" dirty="0" err="1">
                <a:hlinkClick r:id="rId5"/>
              </a:rPr>
              <a:t>ch</a:t>
            </a:r>
            <a:r>
              <a:rPr lang="en-US" dirty="0">
                <a:hlinkClick r:id="rId5"/>
              </a:rPr>
              <a:t> 14 (1</a:t>
            </a:r>
            <a:r>
              <a:rPr lang="en-US" baseline="30000" dirty="0">
                <a:hlinkClick r:id="rId5"/>
              </a:rPr>
              <a:t>st</a:t>
            </a:r>
            <a:r>
              <a:rPr lang="en-US" dirty="0">
                <a:hlinkClick r:id="rId5"/>
              </a:rPr>
              <a:t> Spec </a:t>
            </a:r>
            <a:r>
              <a:rPr lang="en-US" dirty="0" err="1">
                <a:hlinkClick r:id="rId5"/>
              </a:rPr>
              <a:t>Sess</a:t>
            </a:r>
            <a:r>
              <a:rPr lang="en-US" dirty="0">
                <a:hlinkClick r:id="rId5"/>
              </a:rPr>
              <a:t>)</a:t>
            </a:r>
            <a:endParaRPr lang="en-US" dirty="0"/>
          </a:p>
          <a:p>
            <a:r>
              <a:rPr lang="en-US" dirty="0"/>
              <a:t>Case law</a:t>
            </a:r>
          </a:p>
          <a:p>
            <a:r>
              <a:rPr lang="en-US" dirty="0"/>
              <a:t>Federal Guidelines:</a:t>
            </a:r>
          </a:p>
          <a:p>
            <a:pPr lvl="1"/>
            <a:r>
              <a:rPr lang="en-US" dirty="0">
                <a:hlinkClick r:id="rId6"/>
              </a:rPr>
              <a:t>Guidelines for Implementing the Indian Child Welfare Act </a:t>
            </a:r>
            <a:r>
              <a:rPr lang="en-US" dirty="0"/>
              <a:t>(December, 2016)</a:t>
            </a:r>
          </a:p>
          <a:p>
            <a:pPr lvl="1"/>
            <a:endParaRPr lang="en-US" dirty="0"/>
          </a:p>
          <a:p>
            <a:endParaRPr lang="en-US" dirty="0"/>
          </a:p>
        </p:txBody>
      </p:sp>
      <p:sp>
        <p:nvSpPr>
          <p:cNvPr id="4" name="Text Placeholder 3">
            <a:extLst>
              <a:ext uri="{FF2B5EF4-FFF2-40B4-BE49-F238E27FC236}">
                <a16:creationId xmlns:a16="http://schemas.microsoft.com/office/drawing/2014/main" id="{1D167EAC-C217-493F-9054-C469385D9079}"/>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64839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7D3A4E0-C908-4EA9-ABDF-E82AD6BDE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A279D0-51F7-4431-B5B0-AA60D586AA14}"/>
              </a:ext>
            </a:extLst>
          </p:cNvPr>
          <p:cNvSpPr>
            <a:spLocks noGrp="1"/>
          </p:cNvSpPr>
          <p:nvPr>
            <p:ph type="title"/>
          </p:nvPr>
        </p:nvSpPr>
        <p:spPr>
          <a:xfrm>
            <a:off x="1600200" y="2363323"/>
            <a:ext cx="8991600" cy="1692771"/>
          </a:xfrm>
        </p:spPr>
        <p:txBody>
          <a:bodyPr vert="horz" lIns="274320" tIns="182880" rIns="274320" bIns="182880" rtlCol="0" anchor="ctr" anchorCtr="1">
            <a:normAutofit/>
          </a:bodyPr>
          <a:lstStyle/>
          <a:p>
            <a:r>
              <a:rPr lang="en-US" kern="1200" cap="all" spc="200" baseline="0" dirty="0">
                <a:solidFill>
                  <a:srgbClr val="262626"/>
                </a:solidFill>
                <a:latin typeface="+mj-lt"/>
                <a:ea typeface="+mj-ea"/>
                <a:cs typeface="+mj-cs"/>
              </a:rPr>
              <a:t>Preliminary questions</a:t>
            </a:r>
          </a:p>
        </p:txBody>
      </p:sp>
      <p:sp>
        <p:nvSpPr>
          <p:cNvPr id="3" name="Text Placeholder 2">
            <a:extLst>
              <a:ext uri="{FF2B5EF4-FFF2-40B4-BE49-F238E27FC236}">
                <a16:creationId xmlns:a16="http://schemas.microsoft.com/office/drawing/2014/main" id="{2082D5C4-F73F-4498-B56B-16012FD08B17}"/>
              </a:ext>
            </a:extLst>
          </p:cNvPr>
          <p:cNvSpPr>
            <a:spLocks noGrp="1"/>
          </p:cNvSpPr>
          <p:nvPr>
            <p:ph type="body" idx="1"/>
          </p:nvPr>
        </p:nvSpPr>
        <p:spPr>
          <a:xfrm>
            <a:off x="6579220" y="4820478"/>
            <a:ext cx="3995955" cy="1312692"/>
          </a:xfrm>
        </p:spPr>
        <p:txBody>
          <a:bodyPr vert="horz" lIns="91440" tIns="45720" rIns="91440" bIns="45720" rtlCol="0">
            <a:normAutofit fontScale="92500" lnSpcReduction="20000"/>
          </a:bodyPr>
          <a:lstStyle/>
          <a:p>
            <a:pPr algn="r">
              <a:lnSpc>
                <a:spcPct val="90000"/>
              </a:lnSpc>
            </a:pPr>
            <a:r>
              <a:rPr lang="en-US" sz="1900" dirty="0">
                <a:solidFill>
                  <a:schemeClr val="bg1"/>
                </a:solidFill>
              </a:rPr>
              <a:t>When does ORICWA apply?</a:t>
            </a:r>
          </a:p>
          <a:p>
            <a:pPr algn="r">
              <a:lnSpc>
                <a:spcPct val="90000"/>
              </a:lnSpc>
            </a:pPr>
            <a:r>
              <a:rPr lang="en-US" sz="1900" dirty="0">
                <a:solidFill>
                  <a:schemeClr val="bg1"/>
                </a:solidFill>
              </a:rPr>
              <a:t>Who is involved?</a:t>
            </a:r>
          </a:p>
          <a:p>
            <a:pPr algn="r">
              <a:lnSpc>
                <a:spcPct val="90000"/>
              </a:lnSpc>
            </a:pPr>
            <a:r>
              <a:rPr lang="en-US" sz="1900" dirty="0">
                <a:solidFill>
                  <a:schemeClr val="bg1"/>
                </a:solidFill>
              </a:rPr>
              <a:t>Inquiry</a:t>
            </a:r>
          </a:p>
          <a:p>
            <a:pPr algn="r">
              <a:lnSpc>
                <a:spcPct val="90000"/>
              </a:lnSpc>
            </a:pPr>
            <a:r>
              <a:rPr lang="en-US" sz="1900" dirty="0">
                <a:solidFill>
                  <a:schemeClr val="bg1"/>
                </a:solidFill>
              </a:rPr>
              <a:t>Reason to know</a:t>
            </a:r>
          </a:p>
        </p:txBody>
      </p:sp>
    </p:spTree>
    <p:extLst>
      <p:ext uri="{BB962C8B-B14F-4D97-AF65-F5344CB8AC3E}">
        <p14:creationId xmlns:p14="http://schemas.microsoft.com/office/powerpoint/2010/main" val="2175444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3590E4-3A48-CC4E-8D8E-54A811100B1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100">
                <a:solidFill>
                  <a:srgbClr val="FFFFFF"/>
                </a:solidFill>
              </a:rPr>
              <a:t>When does ORICWA/ICWA apply? </a:t>
            </a:r>
          </a:p>
        </p:txBody>
      </p:sp>
      <p:sp>
        <p:nvSpPr>
          <p:cNvPr id="23" name="Content Placeholder 4">
            <a:extLst>
              <a:ext uri="{FF2B5EF4-FFF2-40B4-BE49-F238E27FC236}">
                <a16:creationId xmlns:a16="http://schemas.microsoft.com/office/drawing/2014/main" id="{A3A785E0-0E29-964D-A3F5-CD04596177F8}"/>
              </a:ext>
            </a:extLst>
          </p:cNvPr>
          <p:cNvSpPr>
            <a:spLocks noGrp="1"/>
          </p:cNvSpPr>
          <p:nvPr>
            <p:ph idx="1"/>
          </p:nvPr>
        </p:nvSpPr>
        <p:spPr>
          <a:xfrm>
            <a:off x="5591695" y="1402080"/>
            <a:ext cx="5320696" cy="4053840"/>
          </a:xfrm>
        </p:spPr>
        <p:txBody>
          <a:bodyPr anchor="ctr">
            <a:normAutofit/>
          </a:bodyPr>
          <a:lstStyle/>
          <a:p>
            <a:r>
              <a:rPr lang="en-US" dirty="0"/>
              <a:t>Dependency,  Voluntary Foster Care Placement and Relinquishment, Guardianship (419B), Termination of Parental Rights, Adoption, Delinquency (sometimes – status offense) </a:t>
            </a:r>
          </a:p>
          <a:p>
            <a:pPr marL="685800" lvl="3" indent="0">
              <a:buNone/>
            </a:pPr>
            <a:r>
              <a:rPr lang="en-US" dirty="0"/>
              <a:t>		</a:t>
            </a:r>
            <a:r>
              <a:rPr lang="en-US" b="1" dirty="0"/>
              <a:t>    AND</a:t>
            </a:r>
          </a:p>
          <a:p>
            <a:r>
              <a:rPr lang="en-US" dirty="0"/>
              <a:t>There is reason to know child is an “Indian child” (or child is an Indian child)</a:t>
            </a:r>
          </a:p>
        </p:txBody>
      </p:sp>
    </p:spTree>
    <p:extLst>
      <p:ext uri="{BB962C8B-B14F-4D97-AF65-F5344CB8AC3E}">
        <p14:creationId xmlns:p14="http://schemas.microsoft.com/office/powerpoint/2010/main" val="114497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F183D0-FD23-A240-AD3D-2C723489E56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a:solidFill>
                  <a:srgbClr val="FFFFFF"/>
                </a:solidFill>
              </a:rPr>
              <a:t>Indian child defined</a:t>
            </a:r>
          </a:p>
        </p:txBody>
      </p:sp>
      <p:sp>
        <p:nvSpPr>
          <p:cNvPr id="3" name="Content Placeholder 2">
            <a:extLst>
              <a:ext uri="{FF2B5EF4-FFF2-40B4-BE49-F238E27FC236}">
                <a16:creationId xmlns:a16="http://schemas.microsoft.com/office/drawing/2014/main" id="{6DA58EDE-8D3C-6A49-9C7C-7019B71B6A69}"/>
              </a:ext>
            </a:extLst>
          </p:cNvPr>
          <p:cNvSpPr>
            <a:spLocks noGrp="1"/>
          </p:cNvSpPr>
          <p:nvPr>
            <p:ph idx="1"/>
          </p:nvPr>
        </p:nvSpPr>
        <p:spPr>
          <a:xfrm>
            <a:off x="5591695" y="333375"/>
            <a:ext cx="5320696" cy="6105525"/>
          </a:xfrm>
        </p:spPr>
        <p:txBody>
          <a:bodyPr anchor="ctr">
            <a:normAutofit/>
          </a:bodyPr>
          <a:lstStyle/>
          <a:p>
            <a:r>
              <a:rPr lang="en-US" dirty="0"/>
              <a:t>Any unmarried person who has not attained 18 years of age, and is a:</a:t>
            </a:r>
          </a:p>
          <a:p>
            <a:pPr lvl="1"/>
            <a:r>
              <a:rPr lang="en-US" dirty="0"/>
              <a:t>Member or citizen of an Indian tribe, or </a:t>
            </a:r>
          </a:p>
          <a:p>
            <a:pPr lvl="1"/>
            <a:r>
              <a:rPr lang="en-US" dirty="0"/>
              <a:t>Is eligible for membership or citizenship and is the biological child of a member of an Indian tribe. 										</a:t>
            </a:r>
            <a:r>
              <a:rPr lang="en-US" sz="1400" dirty="0"/>
              <a:t>(Section 2(4))</a:t>
            </a:r>
          </a:p>
          <a:p>
            <a:pPr lvl="1"/>
            <a:endParaRPr lang="en-US" dirty="0"/>
          </a:p>
          <a:p>
            <a:pPr>
              <a:lnSpc>
                <a:spcPct val="90000"/>
              </a:lnSpc>
            </a:pPr>
            <a:r>
              <a:rPr lang="en-US" sz="1700" dirty="0"/>
              <a:t>Indian tribe must be federally recognized.  </a:t>
            </a:r>
            <a:r>
              <a:rPr lang="en-US" sz="1400" dirty="0"/>
              <a:t>Section 2(6)</a:t>
            </a:r>
          </a:p>
          <a:p>
            <a:pPr lvl="1">
              <a:lnSpc>
                <a:spcPct val="90000"/>
              </a:lnSpc>
            </a:pPr>
            <a:r>
              <a:rPr lang="en-US" sz="1700" dirty="0"/>
              <a:t>List of federally recognized tribes: </a:t>
            </a:r>
            <a:r>
              <a:rPr lang="en-US" sz="1200" dirty="0">
                <a:hlinkClick r:id="rId3"/>
              </a:rPr>
              <a:t>https://www.federalregister.gov/documents/2019/02/01/2019-00897/indian-entities-recognized-by-and-eligible-to-receive-services-from-the-united-states-bureau-of</a:t>
            </a:r>
            <a:r>
              <a:rPr lang="en-US" sz="1200" dirty="0"/>
              <a:t> </a:t>
            </a:r>
          </a:p>
          <a:p>
            <a:pPr lvl="1">
              <a:lnSpc>
                <a:spcPct val="90000"/>
              </a:lnSpc>
            </a:pPr>
            <a:r>
              <a:rPr lang="en-US" sz="1700" dirty="0"/>
              <a:t>Designated tribal agents for service of notice: </a:t>
            </a:r>
            <a:r>
              <a:rPr lang="en-US" sz="1200" dirty="0">
                <a:hlinkClick r:id="rId4"/>
              </a:rPr>
              <a:t>https://www.federalregister.gov/documents/2020/04/30/2020-09155/indian-child-welfare-act-designated-tribal-agents-for-service-of-notice</a:t>
            </a:r>
            <a:r>
              <a:rPr lang="en-US" sz="1200" dirty="0"/>
              <a:t> </a:t>
            </a:r>
          </a:p>
          <a:p>
            <a:pPr lvl="1"/>
            <a:endParaRPr lang="en-US" dirty="0"/>
          </a:p>
        </p:txBody>
      </p:sp>
    </p:spTree>
    <p:extLst>
      <p:ext uri="{BB962C8B-B14F-4D97-AF65-F5344CB8AC3E}">
        <p14:creationId xmlns:p14="http://schemas.microsoft.com/office/powerpoint/2010/main" val="398381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AD6D04-8DA1-4711-B30E-E054D7BFDB75}"/>
              </a:ext>
            </a:extLst>
          </p:cNvPr>
          <p:cNvSpPr>
            <a:spLocks noGrp="1"/>
          </p:cNvSpPr>
          <p:nvPr>
            <p:ph idx="1"/>
          </p:nvPr>
        </p:nvSpPr>
        <p:spPr>
          <a:xfrm>
            <a:off x="1316984" y="1283546"/>
            <a:ext cx="5715917" cy="3914063"/>
          </a:xfrm>
        </p:spPr>
        <p:txBody>
          <a:bodyPr anchor="ctr">
            <a:normAutofit/>
          </a:bodyPr>
          <a:lstStyle/>
          <a:p>
            <a:pPr marL="0" indent="0">
              <a:buNone/>
            </a:pPr>
            <a:r>
              <a:rPr lang="en-US" dirty="0">
                <a:solidFill>
                  <a:srgbClr val="404040"/>
                </a:solidFill>
              </a:rPr>
              <a:t>In addition to the methods for establishing parentage under ORS 109.065, a man’s parentage of an Indian child is acknowledged or established </a:t>
            </a:r>
            <a:r>
              <a:rPr lang="en-US" b="1" dirty="0">
                <a:solidFill>
                  <a:srgbClr val="404040"/>
                </a:solidFill>
              </a:rPr>
              <a:t>for purposes ORICWA &amp; ORS chapter 419B </a:t>
            </a:r>
            <a:r>
              <a:rPr lang="en-US" dirty="0">
                <a:solidFill>
                  <a:srgbClr val="404040"/>
                </a:solidFill>
              </a:rPr>
              <a:t>if the man’s parentage has been: </a:t>
            </a:r>
          </a:p>
          <a:p>
            <a:pPr marL="457200" indent="-457200">
              <a:buAutoNum type="arabicParenBoth"/>
            </a:pPr>
            <a:r>
              <a:rPr lang="en-US" dirty="0">
                <a:solidFill>
                  <a:srgbClr val="404040"/>
                </a:solidFill>
              </a:rPr>
              <a:t>Established under tribal law; </a:t>
            </a:r>
          </a:p>
          <a:p>
            <a:pPr marL="457200" indent="-457200">
              <a:buAutoNum type="arabicParenBoth"/>
            </a:pPr>
            <a:r>
              <a:rPr lang="en-US" dirty="0">
                <a:solidFill>
                  <a:srgbClr val="404040"/>
                </a:solidFill>
              </a:rPr>
              <a:t>Recognized in accordance with tribal custom; or </a:t>
            </a:r>
          </a:p>
          <a:p>
            <a:pPr marL="457200" indent="-457200">
              <a:buAutoNum type="arabicParenBoth"/>
            </a:pPr>
            <a:r>
              <a:rPr lang="en-US" dirty="0">
                <a:solidFill>
                  <a:srgbClr val="404040"/>
                </a:solidFill>
              </a:rPr>
              <a:t>Openly proclaimed by the man to the court, to the Indian child’s family, to the Department of Human Services or to an Oregon licensed adoption agency.</a:t>
            </a:r>
          </a:p>
          <a:p>
            <a:pPr marL="0" indent="0">
              <a:buNone/>
            </a:pPr>
            <a:r>
              <a:rPr lang="en-US" dirty="0">
                <a:solidFill>
                  <a:srgbClr val="404040"/>
                </a:solidFill>
              </a:rPr>
              <a:t>· “</a:t>
            </a:r>
            <a:r>
              <a:rPr lang="en-US" b="1" dirty="0">
                <a:solidFill>
                  <a:srgbClr val="404040"/>
                </a:solidFill>
              </a:rPr>
              <a:t>Openly proclaimed</a:t>
            </a:r>
            <a:r>
              <a:rPr lang="en-US" dirty="0">
                <a:solidFill>
                  <a:srgbClr val="404040"/>
                </a:solidFill>
              </a:rPr>
              <a:t>”  &amp; 2021 legislative fixes</a:t>
            </a:r>
          </a:p>
          <a:p>
            <a:pPr marL="685800" lvl="3" indent="0">
              <a:buNone/>
            </a:pPr>
            <a:r>
              <a:rPr lang="en-US" dirty="0">
                <a:solidFill>
                  <a:srgbClr val="404040"/>
                </a:solidFill>
              </a:rPr>
              <a:t>				(Section 4)</a:t>
            </a:r>
          </a:p>
        </p:txBody>
      </p:sp>
      <p:sp>
        <p:nvSpPr>
          <p:cNvPr id="21" name="Oval 20">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C648F7-5149-4D79-9251-99AA3A92BE28}"/>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dirty="0">
                <a:solidFill>
                  <a:srgbClr val="FFFFFF"/>
                </a:solidFill>
              </a:rPr>
              <a:t>Parentage </a:t>
            </a:r>
          </a:p>
        </p:txBody>
      </p:sp>
    </p:spTree>
    <p:extLst>
      <p:ext uri="{BB962C8B-B14F-4D97-AF65-F5344CB8AC3E}">
        <p14:creationId xmlns:p14="http://schemas.microsoft.com/office/powerpoint/2010/main" val="320735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F183D0-FD23-A240-AD3D-2C723489E56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600">
                <a:solidFill>
                  <a:srgbClr val="FFFFFF"/>
                </a:solidFill>
              </a:rPr>
              <a:t>Indian custodian</a:t>
            </a:r>
          </a:p>
        </p:txBody>
      </p:sp>
      <p:sp>
        <p:nvSpPr>
          <p:cNvPr id="3" name="Content Placeholder 2">
            <a:extLst>
              <a:ext uri="{FF2B5EF4-FFF2-40B4-BE49-F238E27FC236}">
                <a16:creationId xmlns:a16="http://schemas.microsoft.com/office/drawing/2014/main" id="{6DA58EDE-8D3C-6A49-9C7C-7019B71B6A69}"/>
              </a:ext>
            </a:extLst>
          </p:cNvPr>
          <p:cNvSpPr>
            <a:spLocks noGrp="1"/>
          </p:cNvSpPr>
          <p:nvPr>
            <p:ph idx="1"/>
          </p:nvPr>
        </p:nvSpPr>
        <p:spPr>
          <a:xfrm>
            <a:off x="5591695" y="1402080"/>
            <a:ext cx="5320696" cy="4053840"/>
          </a:xfrm>
        </p:spPr>
        <p:txBody>
          <a:bodyPr anchor="ctr">
            <a:normAutofit/>
          </a:bodyPr>
          <a:lstStyle/>
          <a:p>
            <a:pPr lvl="1"/>
            <a:r>
              <a:rPr lang="en-US" sz="1800" u="sng" dirty="0"/>
              <a:t>Defined</a:t>
            </a:r>
            <a:r>
              <a:rPr lang="en-US" sz="1800" dirty="0"/>
              <a:t>:  </a:t>
            </a:r>
          </a:p>
          <a:p>
            <a:pPr lvl="2"/>
            <a:r>
              <a:rPr lang="en-US" sz="1800" dirty="0"/>
              <a:t>An Indian, other than the child’s parent, who has custody of the Indian child, or to whom temporary physical care, custody and control has been transferred by the Indian child’s parent.  (Section 2(6))</a:t>
            </a:r>
          </a:p>
          <a:p>
            <a:pPr lvl="1"/>
            <a:endParaRPr lang="en-US" sz="1800" dirty="0"/>
          </a:p>
          <a:p>
            <a:pPr lvl="1"/>
            <a:r>
              <a:rPr lang="en-US" sz="1800" dirty="0"/>
              <a:t>Is a legal party.  (Section 28(H))</a:t>
            </a:r>
          </a:p>
          <a:p>
            <a:pPr marL="1654175" lvl="8" indent="0">
              <a:buNone/>
            </a:pPr>
            <a:endParaRPr lang="en-US" sz="1800" dirty="0"/>
          </a:p>
          <a:p>
            <a:pPr lvl="1"/>
            <a:r>
              <a:rPr lang="en-US" sz="1800" dirty="0"/>
              <a:t>Is entitled to court appointed counsel. (Section 20(1)(b))</a:t>
            </a:r>
          </a:p>
        </p:txBody>
      </p:sp>
    </p:spTree>
    <p:extLst>
      <p:ext uri="{BB962C8B-B14F-4D97-AF65-F5344CB8AC3E}">
        <p14:creationId xmlns:p14="http://schemas.microsoft.com/office/powerpoint/2010/main" val="400584653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7D2CB23D4FE4A94A56E224F6FD9DF" ma:contentTypeVersion="6" ma:contentTypeDescription="Create a new document." ma:contentTypeScope="" ma:versionID="85a2caeb9d5889db46d6b5500c6e8d54">
  <xsd:schema xmlns:xsd="http://www.w3.org/2001/XMLSchema" xmlns:xs="http://www.w3.org/2001/XMLSchema" xmlns:p="http://schemas.microsoft.com/office/2006/metadata/properties" xmlns:ns2="0e644e52-c972-4ddd-8718-9e972fec7519" targetNamespace="http://schemas.microsoft.com/office/2006/metadata/properties" ma:root="true" ma:fieldsID="49de8be520cf009667da15ec8a9a7e8c" ns2:_="">
    <xsd:import namespace="0e644e52-c972-4ddd-8718-9e972fec751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644e52-c972-4ddd-8718-9e972fec751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F30EEF-2E1C-47C2-A787-3D5F16369A07}"/>
</file>

<file path=customXml/itemProps2.xml><?xml version="1.0" encoding="utf-8"?>
<ds:datastoreItem xmlns:ds="http://schemas.openxmlformats.org/officeDocument/2006/customXml" ds:itemID="{9EE941F2-EA6C-47FF-A594-D99BF83856EA}"/>
</file>

<file path=customXml/itemProps3.xml><?xml version="1.0" encoding="utf-8"?>
<ds:datastoreItem xmlns:ds="http://schemas.openxmlformats.org/officeDocument/2006/customXml" ds:itemID="{B600F6CC-C517-41BA-A6AE-ADFB8EF9F672}"/>
</file>

<file path=docProps/app.xml><?xml version="1.0" encoding="utf-8"?>
<Properties xmlns="http://schemas.openxmlformats.org/officeDocument/2006/extended-properties" xmlns:vt="http://schemas.openxmlformats.org/officeDocument/2006/docPropsVTypes">
  <TotalTime>64</TotalTime>
  <Words>2029</Words>
  <Application>Microsoft Office PowerPoint</Application>
  <PresentationFormat>Widescreen</PresentationFormat>
  <Paragraphs>262</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Gill Sans MT</vt:lpstr>
      <vt:lpstr>Parcel</vt:lpstr>
      <vt:lpstr>Oregon ICWA  Q and A:   ASK THE EXPERTS, Part 1</vt:lpstr>
      <vt:lpstr>background</vt:lpstr>
      <vt:lpstr>Introduction</vt:lpstr>
      <vt:lpstr>Applicable law</vt:lpstr>
      <vt:lpstr>Preliminary questions</vt:lpstr>
      <vt:lpstr>When does ORICWA/ICWA apply? </vt:lpstr>
      <vt:lpstr>Indian child defined</vt:lpstr>
      <vt:lpstr>Parentage </vt:lpstr>
      <vt:lpstr>Indian custodian</vt:lpstr>
      <vt:lpstr>Custody of An Indian child</vt:lpstr>
      <vt:lpstr>Inquiry </vt:lpstr>
      <vt:lpstr>Reason to Know</vt:lpstr>
      <vt:lpstr>Reason to know</vt:lpstr>
      <vt:lpstr>Tribe is a party</vt:lpstr>
      <vt:lpstr>Tribal Representation</vt:lpstr>
      <vt:lpstr>Who has jurisdiction? </vt:lpstr>
      <vt:lpstr>Key protections</vt:lpstr>
      <vt:lpstr>Notice</vt:lpstr>
      <vt:lpstr>Active Efforts</vt:lpstr>
      <vt:lpstr>Active efforts</vt:lpstr>
      <vt:lpstr>Best Interests</vt:lpstr>
      <vt:lpstr>Qualified Expert Witness</vt:lpstr>
      <vt:lpstr>Placement Preferences</vt:lpstr>
      <vt:lpstr>Placement Preferences  (when no tribal designation)</vt:lpstr>
      <vt:lpstr>“Extended family member” </vt:lpstr>
      <vt:lpstr>Concurrent planning</vt:lpstr>
      <vt:lpstr>Question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Oregon ICWA  Q and A:   ASK THE EXPERTS, Part 1</dc:title>
  <dc:creator>Megan Hassen</dc:creator>
  <cp:lastModifiedBy>Megan Hassen</cp:lastModifiedBy>
  <cp:revision>9</cp:revision>
  <dcterms:created xsi:type="dcterms:W3CDTF">2021-02-22T21:01:14Z</dcterms:created>
  <dcterms:modified xsi:type="dcterms:W3CDTF">2021-03-02T18:41:38Z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0x01010090D7D2CB23D4FE4A94A56E224F6FD9DF</vt:lpwstr>
  </property>
</Properties>
</file>