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0"/>
  </p:notesMasterIdLst>
  <p:handoutMasterIdLst>
    <p:handoutMasterId r:id="rId21"/>
  </p:handoutMasterIdLst>
  <p:sldIdLst>
    <p:sldId id="256" r:id="rId2"/>
    <p:sldId id="257" r:id="rId3"/>
    <p:sldId id="258" r:id="rId4"/>
    <p:sldId id="259" r:id="rId5"/>
    <p:sldId id="261" r:id="rId6"/>
    <p:sldId id="268" r:id="rId7"/>
    <p:sldId id="269" r:id="rId8"/>
    <p:sldId id="271" r:id="rId9"/>
    <p:sldId id="270" r:id="rId10"/>
    <p:sldId id="263" r:id="rId11"/>
    <p:sldId id="265" r:id="rId12"/>
    <p:sldId id="284" r:id="rId13"/>
    <p:sldId id="266" r:id="rId14"/>
    <p:sldId id="272" r:id="rId15"/>
    <p:sldId id="280" r:id="rId16"/>
    <p:sldId id="267" r:id="rId17"/>
    <p:sldId id="283" r:id="rId18"/>
    <p:sldId id="28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89731" autoAdjust="0"/>
  </p:normalViewPr>
  <p:slideViewPr>
    <p:cSldViewPr>
      <p:cViewPr varScale="1">
        <p:scale>
          <a:sx n="96" d="100"/>
          <a:sy n="96" d="100"/>
        </p:scale>
        <p:origin x="4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E4231A9-AADC-4301-9592-22EA3216F9E1}" type="datetimeFigureOut">
              <a:rPr lang="en-US" smtClean="0"/>
              <a:t>1/28/2019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30C78E9-4A27-4489-9709-085914D9EC27}" type="slidenum">
              <a:rPr lang="en-US" smtClean="0"/>
              <a:t>‹#›</a:t>
            </a:fld>
            <a:endParaRPr lang="en-US"/>
          </a:p>
        </p:txBody>
      </p:sp>
    </p:spTree>
    <p:extLst>
      <p:ext uri="{BB962C8B-B14F-4D97-AF65-F5344CB8AC3E}">
        <p14:creationId xmlns:p14="http://schemas.microsoft.com/office/powerpoint/2010/main" val="2511812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E89B318-A0DA-4C60-A117-93BCB66912EE}" type="datetimeFigureOut">
              <a:rPr lang="en-US" smtClean="0"/>
              <a:t>1/28/2019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AE667A2-BCE6-44DC-ACDF-1DF9FC9E3D3E}" type="slidenum">
              <a:rPr lang="en-US" smtClean="0"/>
              <a:t>‹#›</a:t>
            </a:fld>
            <a:endParaRPr lang="en-US"/>
          </a:p>
        </p:txBody>
      </p:sp>
    </p:spTree>
    <p:extLst>
      <p:ext uri="{BB962C8B-B14F-4D97-AF65-F5344CB8AC3E}">
        <p14:creationId xmlns:p14="http://schemas.microsoft.com/office/powerpoint/2010/main" val="39344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E667A2-BCE6-44DC-ACDF-1DF9FC9E3D3E}" type="slidenum">
              <a:rPr lang="en-US" smtClean="0"/>
              <a:t>1</a:t>
            </a:fld>
            <a:endParaRPr lang="en-US"/>
          </a:p>
        </p:txBody>
      </p:sp>
    </p:spTree>
    <p:extLst>
      <p:ext uri="{BB962C8B-B14F-4D97-AF65-F5344CB8AC3E}">
        <p14:creationId xmlns:p14="http://schemas.microsoft.com/office/powerpoint/2010/main" val="1778479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200" dirty="0"/>
              <a:t>Standard 1 – General Obligations of the Agency Attorney</a:t>
            </a:r>
          </a:p>
          <a:p>
            <a:pPr lvl="1"/>
            <a:r>
              <a:rPr lang="en-US" sz="2200" dirty="0"/>
              <a:t>Related to:</a:t>
            </a:r>
          </a:p>
          <a:p>
            <a:pPr lvl="2"/>
            <a:r>
              <a:rPr lang="en-US" sz="2200" dirty="0"/>
              <a:t>RPC Rule 1.1 –- Competence</a:t>
            </a:r>
          </a:p>
          <a:p>
            <a:pPr lvl="2"/>
            <a:r>
              <a:rPr lang="en-US" sz="2200" dirty="0"/>
              <a:t>RPC Rule 1.2 –- Scope of Representation</a:t>
            </a:r>
          </a:p>
          <a:p>
            <a:pPr lvl="2"/>
            <a:r>
              <a:rPr lang="en-US" sz="2200" dirty="0"/>
              <a:t>RPC Rule 1.3 -- Diligence</a:t>
            </a:r>
          </a:p>
          <a:p>
            <a:pPr lvl="2"/>
            <a:r>
              <a:rPr lang="en-US" sz="2200" dirty="0"/>
              <a:t>RPC Rule 1.4 – Communication</a:t>
            </a:r>
          </a:p>
          <a:p>
            <a:r>
              <a:rPr lang="en-US" sz="2200" dirty="0"/>
              <a:t>Standard 2 – Counseling, Training, and Advice</a:t>
            </a:r>
          </a:p>
          <a:p>
            <a:pPr lvl="1"/>
            <a:r>
              <a:rPr lang="en-US" sz="2200" dirty="0"/>
              <a:t>Related to:</a:t>
            </a:r>
          </a:p>
          <a:p>
            <a:pPr lvl="2"/>
            <a:r>
              <a:rPr lang="en-US" sz="2200" dirty="0"/>
              <a:t>RPC Rule 1.4 – Communication</a:t>
            </a:r>
            <a:endParaRPr lang="en-US" dirty="0"/>
          </a:p>
          <a:p>
            <a:r>
              <a:rPr lang="en-US" sz="2200" dirty="0"/>
              <a:t>Standard 3 – Court Preparation</a:t>
            </a:r>
          </a:p>
          <a:p>
            <a:pPr lvl="1"/>
            <a:r>
              <a:rPr lang="en-US" sz="2200" dirty="0"/>
              <a:t>Related to:</a:t>
            </a:r>
          </a:p>
          <a:p>
            <a:pPr lvl="2"/>
            <a:r>
              <a:rPr lang="en-US" sz="2200" dirty="0"/>
              <a:t>RPC Rule 1.1 –- Competence</a:t>
            </a:r>
          </a:p>
          <a:p>
            <a:pPr lvl="2"/>
            <a:r>
              <a:rPr lang="en-US" sz="2200" dirty="0"/>
              <a:t>RPC Rule 1.3 -– Diligence</a:t>
            </a:r>
          </a:p>
          <a:p>
            <a:pPr lvl="2"/>
            <a:r>
              <a:rPr lang="en-US" sz="2200" dirty="0"/>
              <a:t>RPC Rule 1.4 –- Communication</a:t>
            </a:r>
          </a:p>
          <a:p>
            <a:pPr lvl="2"/>
            <a:r>
              <a:rPr lang="en-US" sz="2200" dirty="0"/>
              <a:t>RPC Rule 1.6 -– Confidentiality of Information</a:t>
            </a:r>
          </a:p>
          <a:p>
            <a:pPr lvl="2"/>
            <a:r>
              <a:rPr lang="en-US" sz="2200" dirty="0"/>
              <a:t>RPC Rule 3.4 -– Fairness to Opposing Party and Counsel</a:t>
            </a:r>
          </a:p>
          <a:p>
            <a:r>
              <a:rPr lang="en-US" sz="2200" dirty="0"/>
              <a:t>Standard 4 – Juvenile Court Proceedings</a:t>
            </a:r>
          </a:p>
          <a:p>
            <a:pPr lvl="1"/>
            <a:r>
              <a:rPr lang="en-US" sz="2200" dirty="0"/>
              <a:t>Related to:</a:t>
            </a:r>
          </a:p>
          <a:p>
            <a:pPr lvl="2"/>
            <a:r>
              <a:rPr lang="en-US" sz="2200" dirty="0"/>
              <a:t>RPC Rule 1.1 –- Competence</a:t>
            </a:r>
          </a:p>
          <a:p>
            <a:pPr lvl="2"/>
            <a:r>
              <a:rPr lang="en-US" sz="2200" dirty="0"/>
              <a:t>RPC Rule 3.3 -– Candor Toward the Tribunal</a:t>
            </a:r>
          </a:p>
          <a:p>
            <a:pPr lvl="2"/>
            <a:r>
              <a:rPr lang="en-US" sz="2200" dirty="0"/>
              <a:t>RPC Rule 3.4 –- Fairness to Opposing Party and Counsel</a:t>
            </a:r>
          </a:p>
          <a:p>
            <a:r>
              <a:rPr lang="en-US" sz="2200" dirty="0"/>
              <a:t>Standard 5 – Post Hearing</a:t>
            </a:r>
          </a:p>
          <a:p>
            <a:pPr lvl="1"/>
            <a:r>
              <a:rPr lang="en-US" sz="2200" dirty="0"/>
              <a:t>Related to:</a:t>
            </a:r>
          </a:p>
          <a:p>
            <a:pPr lvl="2"/>
            <a:r>
              <a:rPr lang="en-US" sz="2200" dirty="0"/>
              <a:t>RPC Rule 1.1 –- Competence</a:t>
            </a:r>
          </a:p>
          <a:p>
            <a:pPr lvl="2"/>
            <a:r>
              <a:rPr lang="en-US" sz="2200" dirty="0"/>
              <a:t>RPC Rule 3.4 –- Fairness to Opposing Party and Counsel</a:t>
            </a:r>
          </a:p>
          <a:p>
            <a:r>
              <a:rPr lang="en-US" sz="2200" dirty="0"/>
              <a:t>Standard 6 – Appellate Issues for Trial Attorneys</a:t>
            </a:r>
          </a:p>
          <a:p>
            <a:pPr lvl="1"/>
            <a:r>
              <a:rPr lang="en-US" sz="2200" dirty="0"/>
              <a:t>Related to:</a:t>
            </a:r>
          </a:p>
          <a:p>
            <a:pPr lvl="2"/>
            <a:r>
              <a:rPr lang="en-US" sz="2200" dirty="0"/>
              <a:t>RPC Rule 1.1 –- Competence</a:t>
            </a:r>
          </a:p>
          <a:p>
            <a:pPr lvl="2"/>
            <a:r>
              <a:rPr lang="en-US" sz="2200" dirty="0"/>
              <a:t>RPC Rule 1.2 –- Scope of Representation</a:t>
            </a:r>
          </a:p>
          <a:p>
            <a:pPr lvl="2"/>
            <a:r>
              <a:rPr lang="en-US" sz="2200" dirty="0"/>
              <a:t>RPC Rule 1.3 -– Diligence</a:t>
            </a:r>
          </a:p>
          <a:p>
            <a:pPr lvl="2"/>
            <a:r>
              <a:rPr lang="en-US" sz="2200" dirty="0"/>
              <a:t>RPC Rule 1.4 -- Communication</a:t>
            </a:r>
          </a:p>
          <a:p>
            <a:r>
              <a:rPr lang="en-US" sz="2200" dirty="0"/>
              <a:t>Standard 7 – Issues for Appellate Attorneys</a:t>
            </a:r>
          </a:p>
          <a:p>
            <a:pPr lvl="1"/>
            <a:r>
              <a:rPr lang="en-US" sz="2200" dirty="0"/>
              <a:t>Related to:</a:t>
            </a:r>
          </a:p>
          <a:p>
            <a:pPr lvl="2"/>
            <a:r>
              <a:rPr lang="en-US" sz="2200" dirty="0"/>
              <a:t>RPC Rule 1.1 –- Competence</a:t>
            </a:r>
          </a:p>
          <a:p>
            <a:pPr lvl="2"/>
            <a:r>
              <a:rPr lang="en-US" sz="2200" dirty="0"/>
              <a:t>RPC Rule 1.2 –- Scope of Representation</a:t>
            </a:r>
          </a:p>
          <a:p>
            <a:pPr lvl="2"/>
            <a:r>
              <a:rPr lang="en-US" sz="2200" dirty="0"/>
              <a:t>RPC Rule 1.3 -– Diligence</a:t>
            </a:r>
          </a:p>
          <a:p>
            <a:pPr lvl="2"/>
            <a:r>
              <a:rPr lang="en-US" sz="2200" dirty="0"/>
              <a:t>RPC Rule 1.4 -- Communication</a:t>
            </a:r>
          </a:p>
          <a:p>
            <a:endParaRPr lang="en-US" dirty="0"/>
          </a:p>
        </p:txBody>
      </p:sp>
      <p:sp>
        <p:nvSpPr>
          <p:cNvPr id="4" name="Slide Number Placeholder 3"/>
          <p:cNvSpPr>
            <a:spLocks noGrp="1"/>
          </p:cNvSpPr>
          <p:nvPr>
            <p:ph type="sldNum" sz="quarter" idx="10"/>
          </p:nvPr>
        </p:nvSpPr>
        <p:spPr/>
        <p:txBody>
          <a:bodyPr/>
          <a:lstStyle/>
          <a:p>
            <a:fld id="{9AE667A2-BCE6-44DC-ACDF-1DF9FC9E3D3E}" type="slidenum">
              <a:rPr lang="en-US" smtClean="0"/>
              <a:t>14</a:t>
            </a:fld>
            <a:endParaRPr lang="en-US"/>
          </a:p>
        </p:txBody>
      </p:sp>
    </p:spTree>
    <p:extLst>
      <p:ext uri="{BB962C8B-B14F-4D97-AF65-F5344CB8AC3E}">
        <p14:creationId xmlns:p14="http://schemas.microsoft.com/office/powerpoint/2010/main" val="794379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E667A2-BCE6-44DC-ACDF-1DF9FC9E3D3E}" type="slidenum">
              <a:rPr lang="en-US" smtClean="0"/>
              <a:t>17</a:t>
            </a:fld>
            <a:endParaRPr lang="en-US"/>
          </a:p>
        </p:txBody>
      </p:sp>
    </p:spTree>
    <p:extLst>
      <p:ext uri="{BB962C8B-B14F-4D97-AF65-F5344CB8AC3E}">
        <p14:creationId xmlns:p14="http://schemas.microsoft.com/office/powerpoint/2010/main" val="1205106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65E5C9F-C06C-4DD1-AAE8-A755C532C188}" type="datetimeFigureOut">
              <a:rPr lang="en-US" smtClean="0"/>
              <a:t>1/28/2019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126149A-E9F6-44B8-A852-BC9DDA03ABC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5E5C9F-C06C-4DD1-AAE8-A755C532C188}"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6149A-E9F6-44B8-A852-BC9DDA03AB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5E5C9F-C06C-4DD1-AAE8-A755C532C188}"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6149A-E9F6-44B8-A852-BC9DDA03AB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5E5C9F-C06C-4DD1-AAE8-A755C532C188}"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6149A-E9F6-44B8-A852-BC9DDA03ABCA}"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65E5C9F-C06C-4DD1-AAE8-A755C532C188}"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6149A-E9F6-44B8-A852-BC9DDA03ABC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5E5C9F-C06C-4DD1-AAE8-A755C532C188}"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6149A-E9F6-44B8-A852-BC9DDA03ABCA}"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65E5C9F-C06C-4DD1-AAE8-A755C532C188}" type="datetimeFigureOut">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26149A-E9F6-44B8-A852-BC9DDA03AB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5E5C9F-C06C-4DD1-AAE8-A755C532C188}" type="datetimeFigureOut">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26149A-E9F6-44B8-A852-BC9DDA03ABCA}"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E5C9F-C06C-4DD1-AAE8-A755C532C188}" type="datetimeFigureOut">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26149A-E9F6-44B8-A852-BC9DDA03AB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65E5C9F-C06C-4DD1-AAE8-A755C532C188}"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6149A-E9F6-44B8-A852-BC9DDA03AB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5E5C9F-C06C-4DD1-AAE8-A755C532C188}" type="datetimeFigureOut">
              <a:rPr lang="en-US" smtClean="0"/>
              <a:t>1/28/2019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126149A-E9F6-44B8-A852-BC9DDA03ABC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5E5C9F-C06C-4DD1-AAE8-A755C532C188}" type="datetimeFigureOut">
              <a:rPr lang="en-US" smtClean="0"/>
              <a:t>1/28/2019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126149A-E9F6-44B8-A852-BC9DDA03AB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osbar.org/_docs/resources/juveniletaskforce/JTFR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joanne.southey@doj.state.or.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regon.gov/gov/policy/Documents/LRCD/Oregon_Dependency_Representation_TaskForce_Final_Report_072516.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590799"/>
          </a:xfrm>
        </p:spPr>
        <p:txBody>
          <a:bodyPr>
            <a:normAutofit/>
          </a:bodyPr>
          <a:lstStyle/>
          <a:p>
            <a:pPr algn="l"/>
            <a:r>
              <a:rPr lang="en-US" sz="3600" dirty="0">
                <a:effectLst>
                  <a:outerShdw blurRad="38100" dist="38100" dir="2700000" algn="tl">
                    <a:srgbClr val="000000">
                      <a:alpha val="43137"/>
                    </a:srgbClr>
                  </a:outerShdw>
                </a:effectLst>
              </a:rPr>
              <a:t>Standards of Practice for Attorneys Representing the DHS Child Welfare Agency</a:t>
            </a:r>
          </a:p>
        </p:txBody>
      </p:sp>
      <p:sp>
        <p:nvSpPr>
          <p:cNvPr id="3" name="Subtitle 2"/>
          <p:cNvSpPr>
            <a:spLocks noGrp="1"/>
          </p:cNvSpPr>
          <p:nvPr>
            <p:ph type="subTitle" idx="1"/>
          </p:nvPr>
        </p:nvSpPr>
        <p:spPr>
          <a:xfrm>
            <a:off x="685800" y="4038600"/>
            <a:ext cx="7772400" cy="762000"/>
          </a:xfrm>
        </p:spPr>
        <p:txBody>
          <a:bodyPr>
            <a:normAutofit fontScale="85000" lnSpcReduction="20000"/>
          </a:bodyPr>
          <a:lstStyle/>
          <a:p>
            <a:r>
              <a:rPr lang="en-US" sz="1800" b="1" dirty="0"/>
              <a:t>Joanne Southey</a:t>
            </a:r>
          </a:p>
          <a:p>
            <a:r>
              <a:rPr lang="en-US" sz="1800" b="1" dirty="0"/>
              <a:t>Oregon Department of Justice</a:t>
            </a:r>
          </a:p>
          <a:p>
            <a:r>
              <a:rPr lang="en-US" sz="1800" b="1" dirty="0"/>
              <a:t>February 7, 2019</a:t>
            </a:r>
          </a:p>
        </p:txBody>
      </p:sp>
    </p:spTree>
    <p:extLst>
      <p:ext uri="{BB962C8B-B14F-4D97-AF65-F5344CB8AC3E}">
        <p14:creationId xmlns:p14="http://schemas.microsoft.com/office/powerpoint/2010/main" val="75557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sz="2400" dirty="0"/>
          </a:p>
          <a:p>
            <a:r>
              <a:rPr lang="en-US" sz="2200" dirty="0"/>
              <a:t>Standards of Practice for Attorneys Representing the Child Welfare Agency (DOJ) adopted by OSB BOG in April 2018</a:t>
            </a:r>
          </a:p>
          <a:p>
            <a:pPr marL="109728" indent="0">
              <a:buNone/>
            </a:pPr>
            <a:endParaRPr lang="en-US" sz="2200" dirty="0"/>
          </a:p>
          <a:p>
            <a:pPr lvl="1"/>
            <a:r>
              <a:rPr lang="en-US" sz="2200" dirty="0">
                <a:hlinkClick r:id="rId2"/>
              </a:rPr>
              <a:t>https://www.osbar.org/_docs/resources/juveniletaskforce/JTFR1.pdf</a:t>
            </a:r>
            <a:endParaRPr lang="en-US" sz="2200" dirty="0"/>
          </a:p>
          <a:p>
            <a:pPr marL="109728" indent="0">
              <a:buNone/>
            </a:pPr>
            <a:endParaRPr lang="en-US" sz="2200" dirty="0"/>
          </a:p>
          <a:p>
            <a:pPr marL="109728" indent="0">
              <a:buNone/>
            </a:pPr>
            <a:endParaRPr lang="en-US" sz="2400" dirty="0"/>
          </a:p>
        </p:txBody>
      </p:sp>
      <p:sp>
        <p:nvSpPr>
          <p:cNvPr id="3" name="Title 2"/>
          <p:cNvSpPr>
            <a:spLocks noGrp="1"/>
          </p:cNvSpPr>
          <p:nvPr>
            <p:ph type="title"/>
          </p:nvPr>
        </p:nvSpPr>
        <p:spPr/>
        <p:txBody>
          <a:bodyPr>
            <a:normAutofit/>
          </a:bodyPr>
          <a:lstStyle/>
          <a:p>
            <a:r>
              <a:rPr lang="en-US" sz="2400" dirty="0">
                <a:effectLst/>
              </a:rPr>
              <a:t>OSB Juvenile Dependency Performance Standards</a:t>
            </a:r>
          </a:p>
        </p:txBody>
      </p:sp>
    </p:spTree>
    <p:extLst>
      <p:ext uri="{BB962C8B-B14F-4D97-AF65-F5344CB8AC3E}">
        <p14:creationId xmlns:p14="http://schemas.microsoft.com/office/powerpoint/2010/main" val="2974158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100" dirty="0"/>
              <a:t>As with Parent/Child Attorney performance standards, Child Welfare Agency Attorney standards are:</a:t>
            </a:r>
          </a:p>
          <a:p>
            <a:pPr marL="109728" indent="0">
              <a:buNone/>
            </a:pPr>
            <a:endParaRPr lang="en-US" sz="2100" dirty="0"/>
          </a:p>
          <a:p>
            <a:pPr lvl="1"/>
            <a:r>
              <a:rPr lang="en-US" sz="2100" dirty="0"/>
              <a:t>intended to ensure consistency of practice across the state.</a:t>
            </a:r>
          </a:p>
          <a:p>
            <a:pPr marL="393192" lvl="1" indent="0">
              <a:buNone/>
            </a:pPr>
            <a:endParaRPr lang="en-US" sz="2100" dirty="0"/>
          </a:p>
          <a:p>
            <a:pPr lvl="1"/>
            <a:r>
              <a:rPr lang="en-US" sz="2100" dirty="0"/>
              <a:t>Intended to be incorporated, to the extent practicable, into statewide system continuous quality improvement efforts.</a:t>
            </a:r>
          </a:p>
          <a:p>
            <a:pPr marL="109728" indent="0">
              <a:buNone/>
            </a:pPr>
            <a:endParaRPr lang="en-US" sz="2100" dirty="0"/>
          </a:p>
          <a:p>
            <a:r>
              <a:rPr lang="en-US" sz="2100" dirty="0"/>
              <a:t>Child Welfare Agency Attorney performance standards do not apply to Deputy District Attorneys appearing on behalf of the state pursuant to ORS 419B.875(1)(a)(D).</a:t>
            </a:r>
          </a:p>
          <a:p>
            <a:endParaRPr lang="en-US" sz="2400" dirty="0"/>
          </a:p>
          <a:p>
            <a:endParaRPr lang="en-US" sz="2400" dirty="0"/>
          </a:p>
          <a:p>
            <a:endParaRPr lang="en-US" sz="2400" dirty="0"/>
          </a:p>
        </p:txBody>
      </p:sp>
      <p:sp>
        <p:nvSpPr>
          <p:cNvPr id="3" name="Title 2"/>
          <p:cNvSpPr>
            <a:spLocks noGrp="1"/>
          </p:cNvSpPr>
          <p:nvPr>
            <p:ph type="title"/>
          </p:nvPr>
        </p:nvSpPr>
        <p:spPr/>
        <p:txBody>
          <a:bodyPr>
            <a:normAutofit/>
          </a:bodyPr>
          <a:lstStyle/>
          <a:p>
            <a:r>
              <a:rPr lang="en-US" sz="2200" b="0" dirty="0">
                <a:effectLst/>
              </a:rPr>
              <a:t>OSB Performance Standards (cont’d)</a:t>
            </a:r>
          </a:p>
        </p:txBody>
      </p:sp>
    </p:spTree>
    <p:extLst>
      <p:ext uri="{BB962C8B-B14F-4D97-AF65-F5344CB8AC3E}">
        <p14:creationId xmlns:p14="http://schemas.microsoft.com/office/powerpoint/2010/main" val="2233359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200" dirty="0"/>
              <a:t>Performance Standards for Agency Attorneys do not constitute a new ethical standard of conduct. </a:t>
            </a:r>
          </a:p>
          <a:p>
            <a:pPr marL="109728" indent="0">
              <a:buNone/>
            </a:pPr>
            <a:endParaRPr lang="en-US" sz="2200" dirty="0"/>
          </a:p>
          <a:p>
            <a:pPr lvl="1"/>
            <a:r>
              <a:rPr lang="en-US" sz="2200" dirty="0"/>
              <a:t>“These guidelines, as such, are not rules or requirements of practice and are not intended, nor should they be used, to establish a legal standard of care. Some of the guidelines incorporate existing standards, such as the Oregon Rules of Professional Conduct, however which are mandatory. Questions as to whether a particular decision or course of action meets a legal standard of care must be answered in light of all the circumstances presented.”   </a:t>
            </a:r>
          </a:p>
          <a:p>
            <a:pPr marL="109728" indent="0">
              <a:buNone/>
            </a:pPr>
            <a:r>
              <a:rPr lang="en-US" sz="2200" dirty="0"/>
              <a:t>				-- </a:t>
            </a:r>
            <a:r>
              <a:rPr lang="en-US" sz="2200" dirty="0" err="1"/>
              <a:t>Foreward</a:t>
            </a:r>
            <a:r>
              <a:rPr lang="en-US" sz="2200" dirty="0"/>
              <a:t> to Standards</a:t>
            </a:r>
          </a:p>
          <a:p>
            <a:pPr marL="109728" indent="0">
              <a:buNone/>
            </a:pPr>
            <a:endParaRPr lang="en-US" sz="2200" dirty="0"/>
          </a:p>
          <a:p>
            <a:r>
              <a:rPr lang="en-US" sz="2200" dirty="0"/>
              <a:t>Standards do overlap with Oregon Rules of Professional Conduct (ORPC).</a:t>
            </a:r>
          </a:p>
          <a:p>
            <a:endParaRPr lang="en-US" sz="2400" dirty="0"/>
          </a:p>
          <a:p>
            <a:endParaRPr lang="en-US" sz="2400" dirty="0"/>
          </a:p>
          <a:p>
            <a:endParaRPr lang="en-US" sz="2400" dirty="0"/>
          </a:p>
        </p:txBody>
      </p:sp>
      <p:sp>
        <p:nvSpPr>
          <p:cNvPr id="3" name="Title 2"/>
          <p:cNvSpPr>
            <a:spLocks noGrp="1"/>
          </p:cNvSpPr>
          <p:nvPr>
            <p:ph type="title"/>
          </p:nvPr>
        </p:nvSpPr>
        <p:spPr/>
        <p:txBody>
          <a:bodyPr>
            <a:normAutofit/>
          </a:bodyPr>
          <a:lstStyle/>
          <a:p>
            <a:r>
              <a:rPr lang="en-US" sz="2200" b="0" dirty="0">
                <a:effectLst/>
              </a:rPr>
              <a:t>OSB Performance Standards (cont’d)</a:t>
            </a:r>
          </a:p>
        </p:txBody>
      </p:sp>
    </p:spTree>
    <p:extLst>
      <p:ext uri="{BB962C8B-B14F-4D97-AF65-F5344CB8AC3E}">
        <p14:creationId xmlns:p14="http://schemas.microsoft.com/office/powerpoint/2010/main" val="138426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Role of Child Welfare Agency Attorney outlined in standards</a:t>
            </a:r>
          </a:p>
          <a:p>
            <a:pPr marL="393192" lvl="1" indent="0">
              <a:buNone/>
            </a:pPr>
            <a:endParaRPr lang="en-US" sz="2200" dirty="0"/>
          </a:p>
          <a:p>
            <a:pPr lvl="1"/>
            <a:r>
              <a:rPr lang="en-US" sz="2200" dirty="0"/>
              <a:t>DHS Child Welfare (DHS) legal representation provided by Oregon Department of Justice (DOJ).</a:t>
            </a:r>
          </a:p>
          <a:p>
            <a:pPr marL="393192" lvl="1" indent="0">
              <a:buNone/>
            </a:pPr>
            <a:endParaRPr lang="en-US" sz="2200" dirty="0"/>
          </a:p>
          <a:p>
            <a:pPr lvl="1"/>
            <a:r>
              <a:rPr lang="en-US" sz="2200" dirty="0"/>
              <a:t>Assistant Attorney Generals (AAGs) provide legal advice and litigation service to DHS statewide.</a:t>
            </a:r>
          </a:p>
          <a:p>
            <a:pPr lvl="1"/>
            <a:endParaRPr lang="en-US" sz="2200" dirty="0"/>
          </a:p>
          <a:p>
            <a:pPr lvl="1"/>
            <a:r>
              <a:rPr lang="en-US" sz="2200" dirty="0"/>
              <a:t>Note: Full juvenile dependency legal representation DHS is not yet fully implemented statewide.</a:t>
            </a:r>
          </a:p>
        </p:txBody>
      </p:sp>
      <p:sp>
        <p:nvSpPr>
          <p:cNvPr id="3" name="Title 2"/>
          <p:cNvSpPr>
            <a:spLocks noGrp="1"/>
          </p:cNvSpPr>
          <p:nvPr>
            <p:ph type="title"/>
          </p:nvPr>
        </p:nvSpPr>
        <p:spPr/>
        <p:txBody>
          <a:bodyPr>
            <a:normAutofit/>
          </a:bodyPr>
          <a:lstStyle/>
          <a:p>
            <a:r>
              <a:rPr lang="en-US" sz="2200" b="0" dirty="0">
                <a:effectLst/>
              </a:rPr>
              <a:t>OSB Performance Standards (cont’d)</a:t>
            </a:r>
          </a:p>
        </p:txBody>
      </p:sp>
    </p:spTree>
    <p:extLst>
      <p:ext uri="{BB962C8B-B14F-4D97-AF65-F5344CB8AC3E}">
        <p14:creationId xmlns:p14="http://schemas.microsoft.com/office/powerpoint/2010/main" val="2245180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Organized by categories:</a:t>
            </a:r>
          </a:p>
          <a:p>
            <a:pPr marL="109728" indent="0">
              <a:buNone/>
            </a:pPr>
            <a:endParaRPr lang="en-US" sz="2200" dirty="0"/>
          </a:p>
          <a:p>
            <a:pPr lvl="1"/>
            <a:r>
              <a:rPr lang="en-US" sz="2200" dirty="0"/>
              <a:t>Standard 1 – General Obligations of the Agency</a:t>
            </a:r>
          </a:p>
          <a:p>
            <a:pPr marL="393192" lvl="1" indent="0">
              <a:buNone/>
            </a:pPr>
            <a:r>
              <a:rPr lang="en-US" sz="2200" dirty="0"/>
              <a:t>			Attorney</a:t>
            </a:r>
          </a:p>
          <a:p>
            <a:pPr lvl="1"/>
            <a:r>
              <a:rPr lang="en-US" sz="2200" dirty="0"/>
              <a:t>Standard 2 – Counseling, Training, and Advice</a:t>
            </a:r>
          </a:p>
          <a:p>
            <a:pPr lvl="1"/>
            <a:r>
              <a:rPr lang="en-US" sz="2200" dirty="0"/>
              <a:t>Standard 3 – Court Preparation</a:t>
            </a:r>
          </a:p>
          <a:p>
            <a:pPr lvl="1"/>
            <a:r>
              <a:rPr lang="en-US" sz="2200" dirty="0"/>
              <a:t>Standard 4 – Juvenile Court Proceedings</a:t>
            </a:r>
          </a:p>
          <a:p>
            <a:pPr lvl="1"/>
            <a:r>
              <a:rPr lang="en-US" sz="2200" dirty="0"/>
              <a:t>Standard 5 – Post Hearing</a:t>
            </a:r>
          </a:p>
          <a:p>
            <a:pPr lvl="1"/>
            <a:r>
              <a:rPr lang="en-US" sz="2200" dirty="0"/>
              <a:t>Standard 6 – Appellate Issues for Trial Attorneys</a:t>
            </a:r>
          </a:p>
          <a:p>
            <a:pPr lvl="1"/>
            <a:r>
              <a:rPr lang="en-US" sz="2200" dirty="0"/>
              <a:t>Standard 7 – Issues for Appellate Attorneys</a:t>
            </a:r>
          </a:p>
        </p:txBody>
      </p:sp>
      <p:sp>
        <p:nvSpPr>
          <p:cNvPr id="3" name="Title 2"/>
          <p:cNvSpPr>
            <a:spLocks noGrp="1"/>
          </p:cNvSpPr>
          <p:nvPr>
            <p:ph type="title"/>
          </p:nvPr>
        </p:nvSpPr>
        <p:spPr/>
        <p:txBody>
          <a:bodyPr>
            <a:normAutofit/>
          </a:bodyPr>
          <a:lstStyle/>
          <a:p>
            <a:r>
              <a:rPr lang="en-US" sz="2200" b="0" dirty="0">
                <a:effectLst/>
              </a:rPr>
              <a:t>OSB Performance Standards (cont’d)</a:t>
            </a:r>
          </a:p>
        </p:txBody>
      </p:sp>
    </p:spTree>
    <p:extLst>
      <p:ext uri="{BB962C8B-B14F-4D97-AF65-F5344CB8AC3E}">
        <p14:creationId xmlns:p14="http://schemas.microsoft.com/office/powerpoint/2010/main" val="2094527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t>RPCs and some relevant cases:</a:t>
            </a:r>
          </a:p>
          <a:p>
            <a:pPr marL="109728" indent="0">
              <a:buNone/>
            </a:pPr>
            <a:endParaRPr lang="en-US" sz="2000" dirty="0"/>
          </a:p>
          <a:p>
            <a:pPr lvl="1"/>
            <a:r>
              <a:rPr lang="en-US" sz="2000" dirty="0"/>
              <a:t>Competence – </a:t>
            </a:r>
            <a:r>
              <a:rPr lang="en-US" sz="2000" i="1" dirty="0"/>
              <a:t>In re </a:t>
            </a:r>
            <a:r>
              <a:rPr lang="en-US" sz="2000" i="1" dirty="0" err="1"/>
              <a:t>Obert</a:t>
            </a:r>
            <a:r>
              <a:rPr lang="en-US" sz="2000" dirty="0"/>
              <a:t>, 352 Or 231(2012)</a:t>
            </a:r>
          </a:p>
          <a:p>
            <a:pPr marL="393192" lvl="1" indent="0">
              <a:buNone/>
            </a:pPr>
            <a:endParaRPr lang="en-US" sz="2000" dirty="0"/>
          </a:p>
          <a:p>
            <a:pPr lvl="1"/>
            <a:r>
              <a:rPr lang="en-US" sz="2000" dirty="0"/>
              <a:t>Diligence – </a:t>
            </a:r>
            <a:r>
              <a:rPr lang="en-US" sz="2000" i="1" dirty="0"/>
              <a:t>In re </a:t>
            </a:r>
            <a:r>
              <a:rPr lang="en-US" sz="2000" i="1" dirty="0" err="1"/>
              <a:t>Magar</a:t>
            </a:r>
            <a:r>
              <a:rPr lang="en-US" sz="2000" dirty="0"/>
              <a:t>, 335 Or 306 (2003)</a:t>
            </a:r>
          </a:p>
          <a:p>
            <a:pPr marL="393192" lvl="1" indent="0">
              <a:buNone/>
            </a:pPr>
            <a:endParaRPr lang="en-US" sz="2000" dirty="0"/>
          </a:p>
          <a:p>
            <a:pPr lvl="1"/>
            <a:r>
              <a:rPr lang="en-US" sz="2000" dirty="0"/>
              <a:t>Communication – </a:t>
            </a:r>
            <a:r>
              <a:rPr lang="en-US" sz="2000" i="1" dirty="0"/>
              <a:t>In re Snyder</a:t>
            </a:r>
            <a:r>
              <a:rPr lang="en-US" sz="2000" dirty="0"/>
              <a:t>, 348 Or 307 (2010)</a:t>
            </a:r>
          </a:p>
          <a:p>
            <a:pPr marL="393192" lvl="1" indent="0">
              <a:buNone/>
            </a:pPr>
            <a:endParaRPr lang="en-US" sz="2000" dirty="0"/>
          </a:p>
          <a:p>
            <a:pPr lvl="1"/>
            <a:r>
              <a:rPr lang="en-US" sz="2000" dirty="0"/>
              <a:t>Ex parte communication – </a:t>
            </a:r>
            <a:r>
              <a:rPr lang="en-US" sz="2000" i="1" dirty="0"/>
              <a:t>In re Schenk</a:t>
            </a:r>
            <a:r>
              <a:rPr lang="en-US" sz="2000" dirty="0"/>
              <a:t>, 320 Or 94 (1994);</a:t>
            </a:r>
          </a:p>
          <a:p>
            <a:pPr marL="393192" lvl="1" indent="0">
              <a:buNone/>
            </a:pPr>
            <a:r>
              <a:rPr lang="en-US" sz="2000" i="1" dirty="0"/>
              <a:t>		In re Thompson</a:t>
            </a:r>
            <a:r>
              <a:rPr lang="en-US" sz="2000" dirty="0"/>
              <a:t>, 325 Or 467 (1997)</a:t>
            </a:r>
          </a:p>
          <a:p>
            <a:pPr marL="393192" lvl="1" indent="0">
              <a:buNone/>
            </a:pPr>
            <a:endParaRPr lang="en-US" sz="2000" dirty="0"/>
          </a:p>
          <a:p>
            <a:pPr lvl="1"/>
            <a:r>
              <a:rPr lang="en-US" sz="2000" dirty="0"/>
              <a:t>Conduct – </a:t>
            </a:r>
            <a:r>
              <a:rPr lang="en-US" sz="2000" i="1" dirty="0"/>
              <a:t>In re </a:t>
            </a:r>
            <a:r>
              <a:rPr lang="en-US" sz="2000" i="1" dirty="0" err="1"/>
              <a:t>Carini</a:t>
            </a:r>
            <a:r>
              <a:rPr lang="en-US" sz="2000" dirty="0"/>
              <a:t>, 354 Or 47 (2013)</a:t>
            </a:r>
          </a:p>
          <a:p>
            <a:pPr marL="393192" lvl="1" indent="0">
              <a:buNone/>
            </a:pPr>
            <a:endParaRPr lang="en-US" dirty="0"/>
          </a:p>
        </p:txBody>
      </p:sp>
      <p:sp>
        <p:nvSpPr>
          <p:cNvPr id="3" name="Title 2"/>
          <p:cNvSpPr>
            <a:spLocks noGrp="1"/>
          </p:cNvSpPr>
          <p:nvPr>
            <p:ph type="title"/>
          </p:nvPr>
        </p:nvSpPr>
        <p:spPr/>
        <p:txBody>
          <a:bodyPr>
            <a:normAutofit/>
          </a:bodyPr>
          <a:lstStyle/>
          <a:p>
            <a:r>
              <a:rPr lang="en-US" sz="2200" b="0" dirty="0">
                <a:effectLst/>
              </a:rPr>
              <a:t>Oregon Rules of Professional Conduct (RPC) cases</a:t>
            </a:r>
          </a:p>
        </p:txBody>
      </p:sp>
    </p:spTree>
    <p:extLst>
      <p:ext uri="{BB962C8B-B14F-4D97-AF65-F5344CB8AC3E}">
        <p14:creationId xmlns:p14="http://schemas.microsoft.com/office/powerpoint/2010/main" val="225398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19200" y="1524000"/>
            <a:ext cx="6777317" cy="3775229"/>
          </a:xfrm>
        </p:spPr>
        <p:txBody>
          <a:bodyPr>
            <a:noAutofit/>
          </a:bodyPr>
          <a:lstStyle/>
          <a:p>
            <a:r>
              <a:rPr lang="en-US" sz="2000" dirty="0"/>
              <a:t>SB 222 (2015) and the Governor’s Task Force on Juvenile Dependency Representation (2016) addressed the need for consistent and predictable DHS legal representation in juvenile dependency cases.</a:t>
            </a:r>
          </a:p>
          <a:p>
            <a:endParaRPr lang="en-US" sz="2000" dirty="0"/>
          </a:p>
          <a:p>
            <a:r>
              <a:rPr lang="en-US" sz="2000" dirty="0"/>
              <a:t>Proposed legislation related to all of the recommendations of the Task Force did not pass -- HB 2345 &amp; SB 525 (2017).</a:t>
            </a:r>
          </a:p>
          <a:p>
            <a:endParaRPr lang="en-US" sz="2000" dirty="0"/>
          </a:p>
          <a:p>
            <a:r>
              <a:rPr lang="en-US" sz="2000" dirty="0"/>
              <a:t>HB 5006-A (2017) and related budget note provided for enhanced juvenile dependency court representation to the DHS Child Welfare.  </a:t>
            </a:r>
          </a:p>
        </p:txBody>
      </p:sp>
      <p:sp>
        <p:nvSpPr>
          <p:cNvPr id="3" name="Title 2"/>
          <p:cNvSpPr>
            <a:spLocks noGrp="1"/>
          </p:cNvSpPr>
          <p:nvPr>
            <p:ph type="title"/>
          </p:nvPr>
        </p:nvSpPr>
        <p:spPr>
          <a:xfrm>
            <a:off x="838200" y="533400"/>
            <a:ext cx="7024744" cy="801136"/>
          </a:xfrm>
        </p:spPr>
        <p:txBody>
          <a:bodyPr>
            <a:normAutofit/>
          </a:bodyPr>
          <a:lstStyle/>
          <a:p>
            <a:r>
              <a:rPr lang="en-US" sz="2400" dirty="0"/>
              <a:t>Increased legal representation of DHS</a:t>
            </a:r>
          </a:p>
        </p:txBody>
      </p:sp>
    </p:spTree>
    <p:extLst>
      <p:ext uri="{BB962C8B-B14F-4D97-AF65-F5344CB8AC3E}">
        <p14:creationId xmlns:p14="http://schemas.microsoft.com/office/powerpoint/2010/main" val="235832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1447800"/>
            <a:ext cx="6777317" cy="4191000"/>
          </a:xfrm>
        </p:spPr>
        <p:txBody>
          <a:bodyPr>
            <a:noAutofit/>
          </a:bodyPr>
          <a:lstStyle/>
          <a:p>
            <a:r>
              <a:rPr lang="en-US" sz="1800" dirty="0"/>
              <a:t>Legislature also included a requirement for an additional report.</a:t>
            </a:r>
          </a:p>
          <a:p>
            <a:pPr marL="109728" indent="0">
              <a:buNone/>
            </a:pPr>
            <a:r>
              <a:rPr lang="en-US" sz="1800" dirty="0"/>
              <a:t> </a:t>
            </a:r>
          </a:p>
          <a:p>
            <a:pPr lvl="1"/>
            <a:r>
              <a:rPr lang="en-US" sz="1800" dirty="0"/>
              <a:t>OJD, DHS, DOJ and OPDS have been working collaboratively at the state and local levels, to “solicit input on, develop, and implement strategies to improve effectiveness and efficiency of Oregon’s juvenile dependency systems and to determine the appropriate level of legal services.”</a:t>
            </a:r>
          </a:p>
          <a:p>
            <a:pPr marL="393192" lvl="1" indent="0">
              <a:buNone/>
            </a:pPr>
            <a:endParaRPr lang="en-US" sz="1800" dirty="0"/>
          </a:p>
          <a:p>
            <a:r>
              <a:rPr lang="en-US" sz="1800" dirty="0"/>
              <a:t>Delays in court time and achieving permanent resolutions in dependency cases is a significant issue.</a:t>
            </a:r>
          </a:p>
          <a:p>
            <a:pPr marL="109728" indent="0">
              <a:buNone/>
            </a:pPr>
            <a:endParaRPr lang="en-US" sz="1800" dirty="0"/>
          </a:p>
          <a:p>
            <a:r>
              <a:rPr lang="en-US" sz="1800" dirty="0"/>
              <a:t>Local judicial model court team participation and commitment is essential to system improvements.</a:t>
            </a:r>
          </a:p>
        </p:txBody>
      </p:sp>
      <p:sp>
        <p:nvSpPr>
          <p:cNvPr id="3" name="Title 2"/>
          <p:cNvSpPr>
            <a:spLocks noGrp="1"/>
          </p:cNvSpPr>
          <p:nvPr>
            <p:ph type="title"/>
          </p:nvPr>
        </p:nvSpPr>
        <p:spPr>
          <a:xfrm>
            <a:off x="914400" y="457200"/>
            <a:ext cx="7024744" cy="801136"/>
          </a:xfrm>
        </p:spPr>
        <p:txBody>
          <a:bodyPr>
            <a:normAutofit/>
          </a:bodyPr>
          <a:lstStyle/>
          <a:p>
            <a:r>
              <a:rPr lang="en-US" sz="2400" dirty="0">
                <a:effectLst>
                  <a:outerShdw blurRad="38100" dist="38100" dir="2700000" algn="tl">
                    <a:srgbClr val="000000">
                      <a:alpha val="43137"/>
                    </a:srgbClr>
                  </a:outerShdw>
                </a:effectLst>
              </a:rPr>
              <a:t>Juvenile Dependency System Efficiencies</a:t>
            </a:r>
          </a:p>
        </p:txBody>
      </p:sp>
    </p:spTree>
    <p:extLst>
      <p:ext uri="{BB962C8B-B14F-4D97-AF65-F5344CB8AC3E}">
        <p14:creationId xmlns:p14="http://schemas.microsoft.com/office/powerpoint/2010/main" val="3401822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	For additional information:</a:t>
            </a:r>
          </a:p>
          <a:p>
            <a:endParaRPr lang="en-US" dirty="0"/>
          </a:p>
          <a:p>
            <a:pPr marL="365760" lvl="1" indent="0">
              <a:buNone/>
            </a:pPr>
            <a:r>
              <a:rPr lang="en-US" dirty="0"/>
              <a:t>		Joanne Southey</a:t>
            </a:r>
          </a:p>
          <a:p>
            <a:pPr marL="365760" lvl="1" indent="0">
              <a:buNone/>
            </a:pPr>
            <a:r>
              <a:rPr lang="en-US" dirty="0"/>
              <a:t>		Oregon Department of Justice</a:t>
            </a:r>
          </a:p>
          <a:p>
            <a:pPr marL="365760" lvl="1" indent="0">
              <a:buNone/>
            </a:pPr>
            <a:r>
              <a:rPr lang="en-US" dirty="0"/>
              <a:t>		971.673.1880</a:t>
            </a:r>
          </a:p>
          <a:p>
            <a:pPr marL="365760" lvl="1" indent="0">
              <a:buNone/>
            </a:pPr>
            <a:r>
              <a:rPr lang="en-US" dirty="0"/>
              <a:t>		</a:t>
            </a:r>
            <a:r>
              <a:rPr lang="en-US" dirty="0">
                <a:hlinkClick r:id="rId2"/>
              </a:rPr>
              <a:t>joanne.southey@doj.state.or.us</a:t>
            </a:r>
            <a:endParaRPr lang="en-US" dirty="0"/>
          </a:p>
          <a:p>
            <a:pPr marL="365760" lvl="1" indent="0">
              <a:buNone/>
            </a:pPr>
            <a:endParaRPr lang="en-US" dirty="0"/>
          </a:p>
          <a:p>
            <a:pPr marL="365760" lvl="1" indent="0">
              <a:buNone/>
            </a:pPr>
            <a:endParaRPr lang="en-US" dirty="0"/>
          </a:p>
          <a:p>
            <a:pPr marL="365760" lvl="1" indent="0">
              <a:buNone/>
            </a:pPr>
            <a:r>
              <a:rPr lang="en-US" dirty="0"/>
              <a:t>	______________</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28968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200" dirty="0"/>
          </a:p>
          <a:p>
            <a:r>
              <a:rPr lang="en-US" sz="2200" dirty="0"/>
              <a:t>1996 -- the OSB Board of Governors approved the Principles and Standards for Counsel in Criminal, Delinquency, Dependency and Commitment Cases. </a:t>
            </a:r>
          </a:p>
          <a:p>
            <a:pPr marL="109728" indent="0">
              <a:buNone/>
            </a:pPr>
            <a:endParaRPr lang="en-US" sz="2200" dirty="0"/>
          </a:p>
          <a:p>
            <a:r>
              <a:rPr lang="en-US" sz="2200" dirty="0"/>
              <a:t>2014 -- the standards were updated when the BOG accepted significant revisions to the Specific Standards for Representation in Criminal and Juvenile Delinquency Cases and in Juvenile Dependency Cases.</a:t>
            </a:r>
          </a:p>
        </p:txBody>
      </p:sp>
      <p:sp>
        <p:nvSpPr>
          <p:cNvPr id="3" name="Title 2"/>
          <p:cNvSpPr>
            <a:spLocks noGrp="1"/>
          </p:cNvSpPr>
          <p:nvPr>
            <p:ph type="title"/>
          </p:nvPr>
        </p:nvSpPr>
        <p:spPr/>
        <p:txBody>
          <a:bodyPr>
            <a:normAutofit/>
          </a:bodyPr>
          <a:lstStyle/>
          <a:p>
            <a:r>
              <a:rPr lang="en-US" sz="2400" dirty="0"/>
              <a:t>Oregon State Bar (OSB) Performance Standards</a:t>
            </a:r>
          </a:p>
        </p:txBody>
      </p:sp>
    </p:spTree>
    <p:extLst>
      <p:ext uri="{BB962C8B-B14F-4D97-AF65-F5344CB8AC3E}">
        <p14:creationId xmlns:p14="http://schemas.microsoft.com/office/powerpoint/2010/main" val="296193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400" dirty="0"/>
          </a:p>
          <a:p>
            <a:r>
              <a:rPr lang="en-US" sz="2200" dirty="0"/>
              <a:t>The performance standards for attorneys for children and parents in juvenile dependency cases were updated again in June 2017.</a:t>
            </a:r>
          </a:p>
          <a:p>
            <a:endParaRPr lang="en-US" sz="2200" dirty="0"/>
          </a:p>
          <a:p>
            <a:r>
              <a:rPr lang="en-US" sz="2200" dirty="0"/>
              <a:t>No correlated standards existed for government attorneys in juvenile dependency cases.</a:t>
            </a:r>
          </a:p>
          <a:p>
            <a:endParaRPr lang="en-US" sz="2400" dirty="0"/>
          </a:p>
        </p:txBody>
      </p:sp>
      <p:sp>
        <p:nvSpPr>
          <p:cNvPr id="3" name="Title 2"/>
          <p:cNvSpPr>
            <a:spLocks noGrp="1"/>
          </p:cNvSpPr>
          <p:nvPr>
            <p:ph type="title"/>
          </p:nvPr>
        </p:nvSpPr>
        <p:spPr/>
        <p:txBody>
          <a:bodyPr>
            <a:normAutofit/>
          </a:bodyPr>
          <a:lstStyle/>
          <a:p>
            <a:r>
              <a:rPr lang="en-US" sz="2000" b="0" dirty="0">
                <a:effectLst/>
              </a:rPr>
              <a:t>OSB Performance Standards (cont’d)</a:t>
            </a:r>
          </a:p>
        </p:txBody>
      </p:sp>
    </p:spTree>
    <p:extLst>
      <p:ext uri="{BB962C8B-B14F-4D97-AF65-F5344CB8AC3E}">
        <p14:creationId xmlns:p14="http://schemas.microsoft.com/office/powerpoint/2010/main" val="171649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200" dirty="0"/>
              <a:t>Created by SB 222 (2015).</a:t>
            </a:r>
          </a:p>
          <a:p>
            <a:endParaRPr lang="en-US" sz="2200" dirty="0"/>
          </a:p>
          <a:p>
            <a:r>
              <a:rPr lang="en-US" sz="2200" dirty="0"/>
              <a:t>Staffed by Governor’s office.  Chaired by Justice David Brewer.</a:t>
            </a:r>
          </a:p>
          <a:p>
            <a:endParaRPr lang="en-US" sz="2200" dirty="0"/>
          </a:p>
          <a:p>
            <a:r>
              <a:rPr lang="en-US" sz="2200" dirty="0"/>
              <a:t>Looked at legal representation as well as juvenile dependency system improvement.</a:t>
            </a:r>
          </a:p>
          <a:p>
            <a:endParaRPr lang="en-US" sz="2200" dirty="0"/>
          </a:p>
          <a:p>
            <a:r>
              <a:rPr lang="en-US" sz="2200" dirty="0"/>
              <a:t>SB 222 required the task force to “examine the use of performance standards unique to each role within the juvenile court system as a way to create and ensure statewide consistency in practice [and] make recommendations regarding the development and enhancement of existing performance standards.”</a:t>
            </a:r>
          </a:p>
        </p:txBody>
      </p:sp>
      <p:sp>
        <p:nvSpPr>
          <p:cNvPr id="3" name="Title 2"/>
          <p:cNvSpPr>
            <a:spLocks noGrp="1"/>
          </p:cNvSpPr>
          <p:nvPr>
            <p:ph type="title"/>
          </p:nvPr>
        </p:nvSpPr>
        <p:spPr/>
        <p:txBody>
          <a:bodyPr>
            <a:normAutofit/>
          </a:bodyPr>
          <a:lstStyle/>
          <a:p>
            <a:r>
              <a:rPr lang="en-US" sz="2400" dirty="0"/>
              <a:t>Oregon Task Force on Dependency Representation</a:t>
            </a:r>
          </a:p>
        </p:txBody>
      </p:sp>
    </p:spTree>
    <p:extLst>
      <p:ext uri="{BB962C8B-B14F-4D97-AF65-F5344CB8AC3E}">
        <p14:creationId xmlns:p14="http://schemas.microsoft.com/office/powerpoint/2010/main" val="423377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Task Force final report dated July 2016:</a:t>
            </a:r>
          </a:p>
          <a:p>
            <a:pPr lvl="1"/>
            <a:r>
              <a:rPr lang="en-US" sz="2200" dirty="0">
                <a:hlinkClick r:id="rId2"/>
              </a:rPr>
              <a:t>https://www.oregon.gov/gov/policy/Documents/LRCD/Oregon_Dependency_Representation_TaskForce_Final_Report_072516.pdf</a:t>
            </a:r>
            <a:endParaRPr lang="en-US" sz="2200" dirty="0"/>
          </a:p>
          <a:p>
            <a:pPr marL="393192" lvl="1" indent="0">
              <a:buNone/>
            </a:pPr>
            <a:endParaRPr lang="en-US" sz="2200" dirty="0"/>
          </a:p>
          <a:p>
            <a:r>
              <a:rPr lang="en-US" sz="2200" dirty="0"/>
              <a:t>Task Force recommendations included:</a:t>
            </a:r>
          </a:p>
          <a:p>
            <a:pPr lvl="1"/>
            <a:r>
              <a:rPr lang="en-US" sz="2200" dirty="0"/>
              <a:t>Performance standards should be adopted for juvenile dependency attorneys who represent parents, children, and the government. </a:t>
            </a:r>
          </a:p>
          <a:p>
            <a:pPr lvl="1"/>
            <a:r>
              <a:rPr lang="en-US" sz="2200" dirty="0"/>
              <a:t>Performance standards should be regularly reviewed and updated.</a:t>
            </a:r>
          </a:p>
          <a:p>
            <a:pPr lvl="1"/>
            <a:endParaRPr lang="en-US" sz="2200" dirty="0"/>
          </a:p>
          <a:p>
            <a:pPr marL="393192" lvl="1" indent="0">
              <a:buNone/>
            </a:pPr>
            <a:endParaRPr lang="en-US" sz="2200" dirty="0"/>
          </a:p>
        </p:txBody>
      </p:sp>
      <p:sp>
        <p:nvSpPr>
          <p:cNvPr id="3" name="Title 2"/>
          <p:cNvSpPr>
            <a:spLocks noGrp="1"/>
          </p:cNvSpPr>
          <p:nvPr>
            <p:ph type="title"/>
          </p:nvPr>
        </p:nvSpPr>
        <p:spPr/>
        <p:txBody>
          <a:bodyPr>
            <a:normAutofit/>
          </a:bodyPr>
          <a:lstStyle/>
          <a:p>
            <a:r>
              <a:rPr lang="en-US" sz="2000" b="0" dirty="0">
                <a:effectLst/>
              </a:rPr>
              <a:t>Oregon Task Force on Dependency Representation (cont’d)</a:t>
            </a:r>
          </a:p>
        </p:txBody>
      </p:sp>
    </p:spTree>
    <p:extLst>
      <p:ext uri="{BB962C8B-B14F-4D97-AF65-F5344CB8AC3E}">
        <p14:creationId xmlns:p14="http://schemas.microsoft.com/office/powerpoint/2010/main" val="88521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47800"/>
            <a:ext cx="7696200" cy="4648200"/>
          </a:xfrm>
        </p:spPr>
        <p:txBody>
          <a:bodyPr>
            <a:normAutofit fontScale="92500"/>
          </a:bodyPr>
          <a:lstStyle/>
          <a:p>
            <a:r>
              <a:rPr lang="en-US" sz="2200" dirty="0"/>
              <a:t>Task Force recommendations (cont’d):</a:t>
            </a:r>
          </a:p>
          <a:p>
            <a:pPr marL="393192" lvl="1" indent="0">
              <a:buNone/>
            </a:pPr>
            <a:endParaRPr lang="en-US" sz="1000" dirty="0"/>
          </a:p>
          <a:p>
            <a:pPr lvl="1"/>
            <a:r>
              <a:rPr lang="en-US" sz="2200" dirty="0"/>
              <a:t>Oregon practitioners should be trained on performance standards relevant to their practice and cross-trained on standards relevant to the practice of the other attorneys in the system. </a:t>
            </a:r>
          </a:p>
          <a:p>
            <a:pPr marL="393192" lvl="1" indent="0">
              <a:buNone/>
            </a:pPr>
            <a:endParaRPr lang="en-US" sz="2200" dirty="0"/>
          </a:p>
          <a:p>
            <a:pPr lvl="1"/>
            <a:r>
              <a:rPr lang="en-US" sz="2200" dirty="0"/>
              <a:t>Oregon judges should be trained on performance standards for all juvenile dependency attorneys.</a:t>
            </a:r>
          </a:p>
          <a:p>
            <a:pPr marL="393192" lvl="1" indent="0">
              <a:buNone/>
            </a:pPr>
            <a:endParaRPr lang="en-US" sz="2200" dirty="0"/>
          </a:p>
          <a:p>
            <a:pPr lvl="1"/>
            <a:r>
              <a:rPr lang="en-US" sz="2200" dirty="0"/>
              <a:t>Non-lawyers who regularly participate in the juvenile dependency system, such as Citizen Review Board (CRB) members, CASA, and DHS workers, should receive training on performance standards.</a:t>
            </a:r>
          </a:p>
          <a:p>
            <a:endParaRPr lang="en-US" dirty="0"/>
          </a:p>
          <a:p>
            <a:endParaRPr lang="en-US" dirty="0"/>
          </a:p>
        </p:txBody>
      </p:sp>
      <p:sp>
        <p:nvSpPr>
          <p:cNvPr id="3" name="Title 2"/>
          <p:cNvSpPr>
            <a:spLocks noGrp="1"/>
          </p:cNvSpPr>
          <p:nvPr>
            <p:ph type="title"/>
          </p:nvPr>
        </p:nvSpPr>
        <p:spPr/>
        <p:txBody>
          <a:bodyPr>
            <a:normAutofit/>
          </a:bodyPr>
          <a:lstStyle/>
          <a:p>
            <a:pPr lvl="1" algn="l" rtl="0">
              <a:spcBef>
                <a:spcPct val="0"/>
              </a:spcBef>
            </a:pPr>
            <a:br>
              <a:rPr lang="en-US" sz="2400" b="0" dirty="0">
                <a:effectLst/>
              </a:rPr>
            </a:br>
            <a:r>
              <a:rPr lang="en-US" sz="2000" dirty="0">
                <a:latin typeface="+mn-lt"/>
              </a:rPr>
              <a:t>Oregon Task Force on Dependency Representation (cont’d)</a:t>
            </a:r>
            <a:br>
              <a:rPr lang="en-US" sz="2000" dirty="0">
                <a:latin typeface="+mn-lt"/>
              </a:rPr>
            </a:br>
            <a:endParaRPr lang="en-US" sz="2000" dirty="0">
              <a:latin typeface="+mn-lt"/>
            </a:endParaRPr>
          </a:p>
        </p:txBody>
      </p:sp>
    </p:spTree>
    <p:extLst>
      <p:ext uri="{BB962C8B-B14F-4D97-AF65-F5344CB8AC3E}">
        <p14:creationId xmlns:p14="http://schemas.microsoft.com/office/powerpoint/2010/main" val="397940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t>Task Force report resulted in two bills during 2017 legislation session:  HB 2345 &amp; SB 525.</a:t>
            </a:r>
          </a:p>
          <a:p>
            <a:endParaRPr lang="en-US" sz="2000" dirty="0"/>
          </a:p>
          <a:p>
            <a:pPr lvl="1"/>
            <a:r>
              <a:rPr lang="en-US" sz="2000" dirty="0"/>
              <a:t>Bills did not pass in 2017 session, but funding/limitation authority provided to DHS and DOJ for legal representation (HB 5006).</a:t>
            </a:r>
          </a:p>
          <a:p>
            <a:endParaRPr lang="en-US" sz="2000" dirty="0"/>
          </a:p>
          <a:p>
            <a:pPr lvl="1"/>
            <a:r>
              <a:rPr lang="en-US" sz="2000" dirty="0"/>
              <a:t>Limited funding provided to include additional counties for OPDS Parent Child Representation Pilot.</a:t>
            </a:r>
          </a:p>
        </p:txBody>
      </p:sp>
      <p:sp>
        <p:nvSpPr>
          <p:cNvPr id="3" name="Title 2"/>
          <p:cNvSpPr>
            <a:spLocks noGrp="1"/>
          </p:cNvSpPr>
          <p:nvPr>
            <p:ph type="title"/>
          </p:nvPr>
        </p:nvSpPr>
        <p:spPr/>
        <p:txBody>
          <a:bodyPr>
            <a:normAutofit/>
          </a:bodyPr>
          <a:lstStyle/>
          <a:p>
            <a:r>
              <a:rPr lang="en-US" sz="2000" b="0" dirty="0">
                <a:effectLst/>
              </a:rPr>
              <a:t>Oregon Task Force on Dependency Representation (cont’d)</a:t>
            </a:r>
            <a:br>
              <a:rPr lang="en-US" sz="2000" b="0" dirty="0">
                <a:effectLst/>
              </a:rPr>
            </a:br>
            <a:endParaRPr lang="en-US" sz="2000" b="0" dirty="0">
              <a:effectLst/>
            </a:endParaRPr>
          </a:p>
        </p:txBody>
      </p:sp>
    </p:spTree>
    <p:extLst>
      <p:ext uri="{BB962C8B-B14F-4D97-AF65-F5344CB8AC3E}">
        <p14:creationId xmlns:p14="http://schemas.microsoft.com/office/powerpoint/2010/main" val="248491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200" dirty="0"/>
          </a:p>
          <a:p>
            <a:r>
              <a:rPr lang="en-US" sz="2200" dirty="0"/>
              <a:t>OSB provided guidance and staffing support to two separate workgroups:</a:t>
            </a:r>
          </a:p>
          <a:p>
            <a:pPr marL="109728" indent="0">
              <a:buNone/>
            </a:pPr>
            <a:endParaRPr lang="en-US" sz="1500" dirty="0"/>
          </a:p>
          <a:p>
            <a:pPr lvl="1"/>
            <a:r>
              <a:rPr lang="en-US" sz="2200" dirty="0"/>
              <a:t>Workgroup revised existing </a:t>
            </a:r>
            <a:r>
              <a:rPr lang="en-US" sz="2200" b="1" dirty="0"/>
              <a:t>parent/child attorney</a:t>
            </a:r>
            <a:r>
              <a:rPr lang="en-US" sz="2200" dirty="0"/>
              <a:t> performance standards on June 2017</a:t>
            </a:r>
          </a:p>
          <a:p>
            <a:pPr marL="393192" lvl="1" indent="0">
              <a:buNone/>
            </a:pPr>
            <a:endParaRPr lang="en-US" sz="2200" dirty="0"/>
          </a:p>
          <a:p>
            <a:pPr lvl="2"/>
            <a:r>
              <a:rPr lang="en-US" sz="1800" dirty="0">
                <a:solidFill>
                  <a:srgbClr val="FFC000"/>
                </a:solidFill>
              </a:rPr>
              <a:t>https://www.osbar.org/_docs/resources/juveniletaskforce/JTFR3.pdf </a:t>
            </a:r>
          </a:p>
        </p:txBody>
      </p:sp>
      <p:sp>
        <p:nvSpPr>
          <p:cNvPr id="3" name="Title 2"/>
          <p:cNvSpPr>
            <a:spLocks noGrp="1"/>
          </p:cNvSpPr>
          <p:nvPr>
            <p:ph type="title"/>
          </p:nvPr>
        </p:nvSpPr>
        <p:spPr/>
        <p:txBody>
          <a:bodyPr>
            <a:normAutofit/>
          </a:bodyPr>
          <a:lstStyle/>
          <a:p>
            <a:r>
              <a:rPr lang="en-US" sz="2400" dirty="0">
                <a:effectLst/>
              </a:rPr>
              <a:t>Oregon State Bar (OSB) Performance Standards Workgroups</a:t>
            </a:r>
          </a:p>
        </p:txBody>
      </p:sp>
    </p:spTree>
    <p:extLst>
      <p:ext uri="{BB962C8B-B14F-4D97-AF65-F5344CB8AC3E}">
        <p14:creationId xmlns:p14="http://schemas.microsoft.com/office/powerpoint/2010/main" val="3087079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24000"/>
            <a:ext cx="7848600" cy="3924748"/>
          </a:xfrm>
        </p:spPr>
        <p:txBody>
          <a:bodyPr>
            <a:normAutofit/>
          </a:bodyPr>
          <a:lstStyle/>
          <a:p>
            <a:r>
              <a:rPr lang="en-US" sz="2200" dirty="0"/>
              <a:t>Second OSB Workgroup met to create </a:t>
            </a:r>
            <a:r>
              <a:rPr lang="en-US" sz="2200" b="1" dirty="0"/>
              <a:t>child welfare agency attorney </a:t>
            </a:r>
            <a:r>
              <a:rPr lang="en-US" sz="2200" dirty="0"/>
              <a:t>performance standards.</a:t>
            </a:r>
          </a:p>
          <a:p>
            <a:pPr marL="109728" indent="0">
              <a:buNone/>
            </a:pPr>
            <a:endParaRPr lang="en-US" sz="2200" dirty="0"/>
          </a:p>
          <a:p>
            <a:pPr lvl="1"/>
            <a:r>
              <a:rPr lang="en-US" sz="2200" dirty="0"/>
              <a:t>Workgroup members included attorneys from Oregon DOJ, OSB, ODAA, OPDS, &amp; OJD.</a:t>
            </a:r>
          </a:p>
          <a:p>
            <a:pPr marL="393192" lvl="1" indent="0">
              <a:buNone/>
            </a:pPr>
            <a:endParaRPr lang="en-US" sz="2200" dirty="0"/>
          </a:p>
          <a:p>
            <a:pPr lvl="1"/>
            <a:r>
              <a:rPr lang="en-US" sz="2200" dirty="0"/>
              <a:t>Standards modeled on American Bar Association recommendations and modified to be complementary to Oregon’s parent/child attorney performance standards.</a:t>
            </a:r>
          </a:p>
          <a:p>
            <a:endParaRPr lang="en-US" dirty="0"/>
          </a:p>
        </p:txBody>
      </p:sp>
      <p:sp>
        <p:nvSpPr>
          <p:cNvPr id="3" name="Title 2"/>
          <p:cNvSpPr>
            <a:spLocks noGrp="1"/>
          </p:cNvSpPr>
          <p:nvPr>
            <p:ph type="title"/>
          </p:nvPr>
        </p:nvSpPr>
        <p:spPr/>
        <p:txBody>
          <a:bodyPr>
            <a:normAutofit/>
          </a:bodyPr>
          <a:lstStyle/>
          <a:p>
            <a:r>
              <a:rPr lang="en-US" sz="2200" b="0" dirty="0">
                <a:effectLst/>
              </a:rPr>
              <a:t>OSB Performance Standards Workgroups (cont’d)</a:t>
            </a:r>
          </a:p>
        </p:txBody>
      </p:sp>
    </p:spTree>
    <p:extLst>
      <p:ext uri="{BB962C8B-B14F-4D97-AF65-F5344CB8AC3E}">
        <p14:creationId xmlns:p14="http://schemas.microsoft.com/office/powerpoint/2010/main" val="2701941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7D06387C5AFB49BE7E200E6AA32A02" ma:contentTypeVersion="7" ma:contentTypeDescription="Create a new document." ma:contentTypeScope="" ma:versionID="ccc0da1526af86340d01eaf851be16d5">
  <xsd:schema xmlns:xsd="http://www.w3.org/2001/XMLSchema" xmlns:xs="http://www.w3.org/2001/XMLSchema" xmlns:p="http://schemas.microsoft.com/office/2006/metadata/properties" xmlns:ns1="http://schemas.microsoft.com/sharepoint/v3" xmlns:ns2="0e644e52-c972-4ddd-8718-9e972fec7519" targetNamespace="http://schemas.microsoft.com/office/2006/metadata/properties" ma:root="true" ma:fieldsID="fc2358978bd2256bc0986bfd790b272f" ns1:_="" ns2:_="">
    <xsd:import namespace="http://schemas.microsoft.com/sharepoint/v3"/>
    <xsd:import namespace="0e644e52-c972-4ddd-8718-9e972fec7519"/>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644e52-c972-4ddd-8718-9e972fec751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C6907D3-28C7-4D4B-8DEB-D2C288CA1E3C}"/>
</file>

<file path=customXml/itemProps2.xml><?xml version="1.0" encoding="utf-8"?>
<ds:datastoreItem xmlns:ds="http://schemas.openxmlformats.org/officeDocument/2006/customXml" ds:itemID="{23CC56A3-0234-45DF-9864-07C93BCE4CF1}"/>
</file>

<file path=customXml/itemProps3.xml><?xml version="1.0" encoding="utf-8"?>
<ds:datastoreItem xmlns:ds="http://schemas.openxmlformats.org/officeDocument/2006/customXml" ds:itemID="{62AA78A4-DF5B-499D-9E72-F85016AAD1FF}"/>
</file>

<file path=docProps/app.xml><?xml version="1.0" encoding="utf-8"?>
<Properties xmlns="http://schemas.openxmlformats.org/officeDocument/2006/extended-properties" xmlns:vt="http://schemas.openxmlformats.org/officeDocument/2006/docPropsVTypes">
  <Template>Concourse</Template>
  <TotalTime>4185</TotalTime>
  <Words>1222</Words>
  <Application>Microsoft Office PowerPoint</Application>
  <PresentationFormat>On-screen Show (4:3)</PresentationFormat>
  <Paragraphs>173</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Calibri</vt:lpstr>
      <vt:lpstr>Lucida Sans Unicode</vt:lpstr>
      <vt:lpstr>Verdana</vt:lpstr>
      <vt:lpstr>Wingdings 2</vt:lpstr>
      <vt:lpstr>Wingdings 3</vt:lpstr>
      <vt:lpstr>Concourse</vt:lpstr>
      <vt:lpstr>Standards of Practice for Attorneys Representing the DHS Child Welfare Agency</vt:lpstr>
      <vt:lpstr>Oregon State Bar (OSB) Performance Standards</vt:lpstr>
      <vt:lpstr>OSB Performance Standards (cont’d)</vt:lpstr>
      <vt:lpstr>Oregon Task Force on Dependency Representation</vt:lpstr>
      <vt:lpstr>Oregon Task Force on Dependency Representation (cont’d)</vt:lpstr>
      <vt:lpstr> Oregon Task Force on Dependency Representation (cont’d) </vt:lpstr>
      <vt:lpstr>Oregon Task Force on Dependency Representation (cont’d) </vt:lpstr>
      <vt:lpstr>Oregon State Bar (OSB) Performance Standards Workgroups</vt:lpstr>
      <vt:lpstr>OSB Performance Standards Workgroups (cont’d)</vt:lpstr>
      <vt:lpstr>OSB Juvenile Dependency Performance Standards</vt:lpstr>
      <vt:lpstr>OSB Performance Standards (cont’d)</vt:lpstr>
      <vt:lpstr>OSB Performance Standards (cont’d)</vt:lpstr>
      <vt:lpstr>OSB Performance Standards (cont’d)</vt:lpstr>
      <vt:lpstr>OSB Performance Standards (cont’d)</vt:lpstr>
      <vt:lpstr>Oregon Rules of Professional Conduct (RPC) cases</vt:lpstr>
      <vt:lpstr>Increased legal representation of DHS</vt:lpstr>
      <vt:lpstr>Juvenile Dependency System Efficiencies</vt:lpstr>
      <vt:lpstr>PowerPoint Presentation</vt:lpstr>
    </vt:vector>
  </TitlesOfParts>
  <Company>Dept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of Practice for Attorneys Representing the Child Welfare Agency &amp;</dc:title>
  <dc:creator>Joanne Southey</dc:creator>
  <cp:lastModifiedBy>Megan Hassen</cp:lastModifiedBy>
  <cp:revision>60</cp:revision>
  <cp:lastPrinted>2019-01-23T01:19:46Z</cp:lastPrinted>
  <dcterms:created xsi:type="dcterms:W3CDTF">2018-07-19T22:28:34Z</dcterms:created>
  <dcterms:modified xsi:type="dcterms:W3CDTF">2019-01-28T18:01:26Z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0x010100D27D06387C5AFB49BE7E200E6AA32A02</vt:lpwstr>
  </property>
</Properties>
</file>