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18"/>
  </p:notesMasterIdLst>
  <p:sldIdLst>
    <p:sldId id="256" r:id="rId2"/>
    <p:sldId id="257" r:id="rId3"/>
    <p:sldId id="262" r:id="rId4"/>
    <p:sldId id="264" r:id="rId5"/>
    <p:sldId id="260" r:id="rId6"/>
    <p:sldId id="261" r:id="rId7"/>
    <p:sldId id="263" r:id="rId8"/>
    <p:sldId id="258" r:id="rId9"/>
    <p:sldId id="265" r:id="rId10"/>
    <p:sldId id="266" r:id="rId11"/>
    <p:sldId id="269" r:id="rId12"/>
    <p:sldId id="273" r:id="rId13"/>
    <p:sldId id="270" r:id="rId14"/>
    <p:sldId id="268"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64" autoAdjust="0"/>
  </p:normalViewPr>
  <p:slideViewPr>
    <p:cSldViewPr snapToGrid="0">
      <p:cViewPr varScale="1">
        <p:scale>
          <a:sx n="82" d="100"/>
          <a:sy n="82" d="100"/>
        </p:scale>
        <p:origin x="16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0A86A-DD77-46BA-BC0C-939A44A82F7A}"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101FD-8CC8-4F29-AD20-70EE611CE683}" type="slidenum">
              <a:rPr lang="en-US" smtClean="0"/>
              <a:t>‹#›</a:t>
            </a:fld>
            <a:endParaRPr lang="en-US"/>
          </a:p>
        </p:txBody>
      </p:sp>
    </p:spTree>
    <p:extLst>
      <p:ext uri="{BB962C8B-B14F-4D97-AF65-F5344CB8AC3E}">
        <p14:creationId xmlns:p14="http://schemas.microsoft.com/office/powerpoint/2010/main" val="10056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101FD-8CC8-4F29-AD20-70EE611CE683}" type="slidenum">
              <a:rPr lang="en-US" smtClean="0"/>
              <a:t>12</a:t>
            </a:fld>
            <a:endParaRPr lang="en-US"/>
          </a:p>
        </p:txBody>
      </p:sp>
    </p:spTree>
    <p:extLst>
      <p:ext uri="{BB962C8B-B14F-4D97-AF65-F5344CB8AC3E}">
        <p14:creationId xmlns:p14="http://schemas.microsoft.com/office/powerpoint/2010/main" val="28863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State of Oregon entered into a settlement in federal court in the case of </a:t>
            </a:r>
            <a:r>
              <a:rPr lang="en-US" sz="1200" i="1" kern="1200" dirty="0">
                <a:solidFill>
                  <a:schemeClr val="tx1"/>
                </a:solidFill>
                <a:effectLst/>
                <a:latin typeface="+mn-lt"/>
                <a:ea typeface="+mn-ea"/>
                <a:cs typeface="+mn-cs"/>
              </a:rPr>
              <a:t>A.R., et al. v. State of Oregon  et al.</a:t>
            </a:r>
            <a:r>
              <a:rPr lang="en-US" sz="1200" kern="1200" dirty="0">
                <a:solidFill>
                  <a:schemeClr val="tx1"/>
                </a:solidFill>
                <a:effectLst/>
                <a:latin typeface="+mn-lt"/>
                <a:ea typeface="+mn-ea"/>
                <a:cs typeface="+mn-cs"/>
              </a:rPr>
              <a:t>, on February 27, 2018, to reduce the number of foster children temporarily lodged in hotel rooms.  The agreement sets forth limits on placing children in DHS offices, unlicensed facilities and temporary lodging (hotels, motels or inns), with a gradual reduction in the number of children in these placements.  For the period of June to December 2018, DHS will be limited to temporary lodging 120 foster children.  By December 2020, DHS must reduce temporary lodging to no more than 12 foster children or young adults in each six month period.  The agreement requires reporting and monitoring of progress.  I've attached a copy of the settlement agreement and a summary of its contents provided by DOJ and YRJ.</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the agreement is implemented, there are a few items I'd like to bring to your attention:</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juvenile court has no responsibilities under the agreement. </a:t>
            </a:r>
            <a:r>
              <a:rPr lang="en-US" sz="1200" kern="1200" dirty="0">
                <a:solidFill>
                  <a:schemeClr val="tx1"/>
                </a:solidFill>
                <a:effectLst/>
                <a:latin typeface="+mn-lt"/>
                <a:ea typeface="+mn-ea"/>
                <a:cs typeface="+mn-cs"/>
              </a:rPr>
              <a:t> However, some of the juvenile court's findings may be relevant to and be referenced by the parties to the settlement agreement when compliance with the agreement is considered.  For example, under the agreement, DHS can not temporarily lodge a child unless it has determined the child cannot be safe at home or in the current placement with services up to the amount of money temporary lodging would cost.  This issue may come up when the parties argue about whether reasonable efforts have been made to prevent or eliminate the need for removal or to make it possible for the child to safely return home.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Objections to placements. </a:t>
            </a:r>
            <a:r>
              <a:rPr lang="en-US" sz="1200" kern="1200" dirty="0">
                <a:solidFill>
                  <a:schemeClr val="tx1"/>
                </a:solidFill>
                <a:effectLst/>
                <a:latin typeface="+mn-lt"/>
                <a:ea typeface="+mn-ea"/>
                <a:cs typeface="+mn-cs"/>
              </a:rPr>
              <a:t> Under the agreement, DHS has restrictions on the frequency and the length of time children may be temporarily lodged.  Beginning on July 1, 2018, the following presumptive lengths of stay apply:  for children 0-10, 5 nights; for children 11-17, 12 nights; and for young adults 18-20, 21 nights.   If a child is temporarily lodged in a hotel, and the child objects to a proposed placement, there may be a delay in getting the child out of a hotel due to a court review of the proposed placement.  The agreement gives DHS some extra time in these situations -  an initial five extra business days beyond the normal timelines.  When the child has made a timely request, and the delay extends beyond that time frame due to lack of juvenile court time to hear the matter, the agreement allows the placement to extend an extra five business days.  The child objecting to the placement has the burden to request a hearing and seek an order preventing DHS' proposed placement.  However, in order to expedite these reviews, DOJ may be filing a written motion when the child has made an oral objection but has not promptly requested a hearing.  The purpose is to keep the issue moving through the court expeditiously, to try and ensure compliance with the timelines under the agreement.  A finding regarding whether a type of placement is in the best interest of the child may be considered by the parties to the settlement agreement regarding a potential "good cause" determination under the agreement.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School placement and extracurricular activities.  </a:t>
            </a:r>
            <a:r>
              <a:rPr lang="en-US" sz="1200" kern="1200" dirty="0">
                <a:solidFill>
                  <a:schemeClr val="tx1"/>
                </a:solidFill>
                <a:effectLst/>
                <a:latin typeface="+mn-lt"/>
                <a:ea typeface="+mn-ea"/>
                <a:cs typeface="+mn-cs"/>
              </a:rPr>
              <a:t>The agreement specifies that DHS's legal obligations to maintain and transport the child to his or her school of origin do not cease during periods of temporary lodging.  If the juvenile court has made a finding that the child's attendance at his or her school of origin is not in the child's best interest, the child must be enrolled in a new school within three days.  The agency's responsibility to ensure the child has the opportunity to engage in extracurricular activities under the reasonable and prudent parent standard also continues during periods of temporary lodging.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28101FD-8CC8-4F29-AD20-70EE611CE683}" type="slidenum">
              <a:rPr lang="en-US" smtClean="0"/>
              <a:t>14</a:t>
            </a:fld>
            <a:endParaRPr lang="en-US"/>
          </a:p>
        </p:txBody>
      </p:sp>
    </p:spTree>
    <p:extLst>
      <p:ext uri="{BB962C8B-B14F-4D97-AF65-F5344CB8AC3E}">
        <p14:creationId xmlns:p14="http://schemas.microsoft.com/office/powerpoint/2010/main" val="4067978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35AB083-823E-47B9-AA46-4C3E95A8311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39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61B070-B4B5-40D9-A5E8-679C306E8DC9}"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B083-823E-47B9-AA46-4C3E95A8311E}" type="slidenum">
              <a:rPr lang="en-US" smtClean="0"/>
              <a:t>‹#›</a:t>
            </a:fld>
            <a:endParaRPr lang="en-US"/>
          </a:p>
        </p:txBody>
      </p:sp>
    </p:spTree>
    <p:extLst>
      <p:ext uri="{BB962C8B-B14F-4D97-AF65-F5344CB8AC3E}">
        <p14:creationId xmlns:p14="http://schemas.microsoft.com/office/powerpoint/2010/main" val="127998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32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75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spTree>
    <p:extLst>
      <p:ext uri="{BB962C8B-B14F-4D97-AF65-F5344CB8AC3E}">
        <p14:creationId xmlns:p14="http://schemas.microsoft.com/office/powerpoint/2010/main" val="217961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83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25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84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21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spTree>
    <p:extLst>
      <p:ext uri="{BB962C8B-B14F-4D97-AF65-F5344CB8AC3E}">
        <p14:creationId xmlns:p14="http://schemas.microsoft.com/office/powerpoint/2010/main" val="296270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61B070-B4B5-40D9-A5E8-679C306E8DC9}"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B083-823E-47B9-AA46-4C3E95A8311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0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1B070-B4B5-40D9-A5E8-679C306E8DC9}"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B083-823E-47B9-AA46-4C3E95A8311E}" type="slidenum">
              <a:rPr lang="en-US" smtClean="0"/>
              <a:t>‹#›</a:t>
            </a:fld>
            <a:endParaRPr lang="en-US"/>
          </a:p>
        </p:txBody>
      </p:sp>
    </p:spTree>
    <p:extLst>
      <p:ext uri="{BB962C8B-B14F-4D97-AF65-F5344CB8AC3E}">
        <p14:creationId xmlns:p14="http://schemas.microsoft.com/office/powerpoint/2010/main" val="298837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1B070-B4B5-40D9-A5E8-679C306E8DC9}"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AB083-823E-47B9-AA46-4C3E95A8311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2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1B070-B4B5-40D9-A5E8-679C306E8DC9}"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AB083-823E-47B9-AA46-4C3E95A831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78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1B070-B4B5-40D9-A5E8-679C306E8DC9}"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AB083-823E-47B9-AA46-4C3E95A8311E}" type="slidenum">
              <a:rPr lang="en-US" smtClean="0"/>
              <a:t>‹#›</a:t>
            </a:fld>
            <a:endParaRPr lang="en-US"/>
          </a:p>
        </p:txBody>
      </p:sp>
    </p:spTree>
    <p:extLst>
      <p:ext uri="{BB962C8B-B14F-4D97-AF65-F5344CB8AC3E}">
        <p14:creationId xmlns:p14="http://schemas.microsoft.com/office/powerpoint/2010/main" val="138988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61B070-B4B5-40D9-A5E8-679C306E8DC9}"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B083-823E-47B9-AA46-4C3E95A8311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89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61B070-B4B5-40D9-A5E8-679C306E8DC9}"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B083-823E-47B9-AA46-4C3E95A8311E}" type="slidenum">
              <a:rPr lang="en-US" smtClean="0"/>
              <a:t>‹#›</a:t>
            </a:fld>
            <a:endParaRPr lang="en-US"/>
          </a:p>
        </p:txBody>
      </p:sp>
    </p:spTree>
    <p:extLst>
      <p:ext uri="{BB962C8B-B14F-4D97-AF65-F5344CB8AC3E}">
        <p14:creationId xmlns:p14="http://schemas.microsoft.com/office/powerpoint/2010/main" val="83675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61B070-B4B5-40D9-A5E8-679C306E8DC9}" type="datetimeFigureOut">
              <a:rPr lang="en-US" smtClean="0"/>
              <a:t>1/17/2019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5AB083-823E-47B9-AA46-4C3E95A8311E}" type="slidenum">
              <a:rPr lang="en-US" smtClean="0"/>
              <a:t>‹#›</a:t>
            </a:fld>
            <a:endParaRPr lang="en-US"/>
          </a:p>
        </p:txBody>
      </p:sp>
    </p:spTree>
    <p:extLst>
      <p:ext uri="{BB962C8B-B14F-4D97-AF65-F5344CB8AC3E}">
        <p14:creationId xmlns:p14="http://schemas.microsoft.com/office/powerpoint/2010/main" val="70932442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ministry-to-children.com/when-children-leav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125041/enfant--child-by-lmproul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aken.wikiwijs.nl/58189/Project_3_4_1__Product_Design#!page-1095098" TargetMode="External"/><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12BD-AD3D-4984-AFD4-0FCF96D3DF7D}"/>
              </a:ext>
            </a:extLst>
          </p:cNvPr>
          <p:cNvSpPr>
            <a:spLocks noGrp="1"/>
          </p:cNvSpPr>
          <p:nvPr>
            <p:ph type="ctrTitle"/>
          </p:nvPr>
        </p:nvSpPr>
        <p:spPr/>
        <p:txBody>
          <a:bodyPr>
            <a:normAutofit fontScale="90000"/>
          </a:bodyPr>
          <a:lstStyle/>
          <a:p>
            <a:r>
              <a:rPr lang="en-US" sz="4800" dirty="0"/>
              <a:t>Emerging Issues in </a:t>
            </a:r>
            <a:br>
              <a:rPr lang="en-US" sz="4800" dirty="0"/>
            </a:br>
            <a:r>
              <a:rPr lang="en-US" sz="4800" dirty="0"/>
              <a:t>Juvenile Dependency</a:t>
            </a:r>
          </a:p>
        </p:txBody>
      </p:sp>
      <p:sp>
        <p:nvSpPr>
          <p:cNvPr id="3" name="Subtitle 2">
            <a:extLst>
              <a:ext uri="{FF2B5EF4-FFF2-40B4-BE49-F238E27FC236}">
                <a16:creationId xmlns:a16="http://schemas.microsoft.com/office/drawing/2014/main" id="{EB546B2D-E3F2-4369-832E-544DB5F014E5}"/>
              </a:ext>
            </a:extLst>
          </p:cNvPr>
          <p:cNvSpPr>
            <a:spLocks noGrp="1"/>
          </p:cNvSpPr>
          <p:nvPr>
            <p:ph type="subTitle" idx="1"/>
          </p:nvPr>
        </p:nvSpPr>
        <p:spPr/>
        <p:txBody>
          <a:bodyPr/>
          <a:lstStyle/>
          <a:p>
            <a:r>
              <a:rPr lang="en-US" dirty="0"/>
              <a:t>Megan E. Hassen</a:t>
            </a:r>
          </a:p>
          <a:p>
            <a:r>
              <a:rPr lang="en-US" dirty="0"/>
              <a:t>Juvenile and Family Court Programs Division, OJD</a:t>
            </a:r>
          </a:p>
        </p:txBody>
      </p:sp>
    </p:spTree>
    <p:extLst>
      <p:ext uri="{BB962C8B-B14F-4D97-AF65-F5344CB8AC3E}">
        <p14:creationId xmlns:p14="http://schemas.microsoft.com/office/powerpoint/2010/main" val="8479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7DCC-2A1E-451D-9609-5E066A6BFCB3}"/>
              </a:ext>
            </a:extLst>
          </p:cNvPr>
          <p:cNvSpPr>
            <a:spLocks noGrp="1"/>
          </p:cNvSpPr>
          <p:nvPr>
            <p:ph type="title"/>
          </p:nvPr>
        </p:nvSpPr>
        <p:spPr/>
        <p:txBody>
          <a:bodyPr/>
          <a:lstStyle/>
          <a:p>
            <a:r>
              <a:rPr lang="en-US" dirty="0"/>
              <a:t>Qualified Residential Treatment Programs</a:t>
            </a:r>
          </a:p>
        </p:txBody>
      </p:sp>
      <p:sp>
        <p:nvSpPr>
          <p:cNvPr id="3" name="Content Placeholder 2">
            <a:extLst>
              <a:ext uri="{FF2B5EF4-FFF2-40B4-BE49-F238E27FC236}">
                <a16:creationId xmlns:a16="http://schemas.microsoft.com/office/drawing/2014/main" id="{B090C012-84E4-46B3-ABCF-7ADE5BCC3B41}"/>
              </a:ext>
            </a:extLst>
          </p:cNvPr>
          <p:cNvSpPr>
            <a:spLocks noGrp="1"/>
          </p:cNvSpPr>
          <p:nvPr>
            <p:ph idx="1"/>
          </p:nvPr>
        </p:nvSpPr>
        <p:spPr/>
        <p:txBody>
          <a:bodyPr>
            <a:normAutofit fontScale="92500" lnSpcReduction="10000"/>
          </a:bodyPr>
          <a:lstStyle/>
          <a:p>
            <a:r>
              <a:rPr lang="en-US" dirty="0"/>
              <a:t>Requirements:</a:t>
            </a:r>
          </a:p>
          <a:p>
            <a:pPr lvl="1"/>
            <a:r>
              <a:rPr lang="en-US" dirty="0"/>
              <a:t>Trauma informed treatment model designed to address the needs of children with serious emotional or behavioral disorders</a:t>
            </a:r>
          </a:p>
          <a:p>
            <a:pPr lvl="1"/>
            <a:r>
              <a:rPr lang="en-US" dirty="0"/>
              <a:t>Has registered or licensed nursing staff available 24 hours a day and 7 days a week</a:t>
            </a:r>
          </a:p>
          <a:p>
            <a:pPr lvl="1"/>
            <a:r>
              <a:rPr lang="en-US" dirty="0"/>
              <a:t>Engages family participation in child’s treatment (to the extent appropriate and consistent with the child’s best interests) and facilitates outreach to family members</a:t>
            </a:r>
          </a:p>
          <a:p>
            <a:pPr lvl="1"/>
            <a:r>
              <a:rPr lang="en-US" dirty="0"/>
              <a:t>Provides discharge planning and family based aftercare support for at least 6 months post-discharge</a:t>
            </a:r>
          </a:p>
          <a:p>
            <a:pPr lvl="1"/>
            <a:r>
              <a:rPr lang="en-US" dirty="0"/>
              <a:t>Licensed and accredited</a:t>
            </a:r>
          </a:p>
          <a:p>
            <a:endParaRPr lang="en-US" dirty="0"/>
          </a:p>
        </p:txBody>
      </p:sp>
    </p:spTree>
    <p:extLst>
      <p:ext uri="{BB962C8B-B14F-4D97-AF65-F5344CB8AC3E}">
        <p14:creationId xmlns:p14="http://schemas.microsoft.com/office/powerpoint/2010/main" val="325589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3DC0-D559-4C39-B121-FCEE0B26B3B3}"/>
              </a:ext>
            </a:extLst>
          </p:cNvPr>
          <p:cNvSpPr>
            <a:spLocks noGrp="1"/>
          </p:cNvSpPr>
          <p:nvPr>
            <p:ph type="title"/>
          </p:nvPr>
        </p:nvSpPr>
        <p:spPr/>
        <p:txBody>
          <a:bodyPr/>
          <a:lstStyle/>
          <a:p>
            <a:r>
              <a:rPr lang="en-US" dirty="0"/>
              <a:t>Qualified Residential Treatment Programs</a:t>
            </a:r>
          </a:p>
        </p:txBody>
      </p:sp>
      <p:sp>
        <p:nvSpPr>
          <p:cNvPr id="3" name="Content Placeholder 2">
            <a:extLst>
              <a:ext uri="{FF2B5EF4-FFF2-40B4-BE49-F238E27FC236}">
                <a16:creationId xmlns:a16="http://schemas.microsoft.com/office/drawing/2014/main" id="{15B2F14F-42DF-4267-A8A1-8F2292787D55}"/>
              </a:ext>
            </a:extLst>
          </p:cNvPr>
          <p:cNvSpPr>
            <a:spLocks noGrp="1"/>
          </p:cNvSpPr>
          <p:nvPr>
            <p:ph idx="1"/>
          </p:nvPr>
        </p:nvSpPr>
        <p:spPr/>
        <p:txBody>
          <a:bodyPr>
            <a:normAutofit/>
          </a:bodyPr>
          <a:lstStyle/>
          <a:p>
            <a:r>
              <a:rPr lang="en-US" dirty="0"/>
              <a:t>Additional requirements for federal funding:</a:t>
            </a:r>
          </a:p>
          <a:p>
            <a:pPr lvl="1"/>
            <a:r>
              <a:rPr lang="en-US" dirty="0"/>
              <a:t>Assessment within 30 days of placement to determine where the needs of the child can be most effectively met.</a:t>
            </a:r>
          </a:p>
          <a:p>
            <a:pPr lvl="2"/>
            <a:r>
              <a:rPr lang="en-US" dirty="0"/>
              <a:t>State must assemble family and permanency team for child; team must be engaged during the assessment process.  </a:t>
            </a:r>
          </a:p>
          <a:p>
            <a:pPr lvl="2"/>
            <a:r>
              <a:rPr lang="en-US" dirty="0"/>
              <a:t>If the assessor determines the child should not be placed in a foster family home, s/he must provide written statement why child’s needs can’t be met in foster home (shortage of foster homes not a reason)</a:t>
            </a:r>
          </a:p>
        </p:txBody>
      </p:sp>
    </p:spTree>
    <p:extLst>
      <p:ext uri="{BB962C8B-B14F-4D97-AF65-F5344CB8AC3E}">
        <p14:creationId xmlns:p14="http://schemas.microsoft.com/office/powerpoint/2010/main" val="155062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2107-7EE0-4BC9-9A21-6F10B532B13F}"/>
              </a:ext>
            </a:extLst>
          </p:cNvPr>
          <p:cNvSpPr>
            <a:spLocks noGrp="1"/>
          </p:cNvSpPr>
          <p:nvPr>
            <p:ph type="title"/>
          </p:nvPr>
        </p:nvSpPr>
        <p:spPr/>
        <p:txBody>
          <a:bodyPr/>
          <a:lstStyle/>
          <a:p>
            <a:r>
              <a:rPr lang="en-US" dirty="0"/>
              <a:t>Qualified Residential Treatment Programs</a:t>
            </a:r>
          </a:p>
        </p:txBody>
      </p:sp>
      <p:sp>
        <p:nvSpPr>
          <p:cNvPr id="3" name="Content Placeholder 2">
            <a:extLst>
              <a:ext uri="{FF2B5EF4-FFF2-40B4-BE49-F238E27FC236}">
                <a16:creationId xmlns:a16="http://schemas.microsoft.com/office/drawing/2014/main" id="{33F9267B-DA60-4BA0-BBB3-310766495298}"/>
              </a:ext>
            </a:extLst>
          </p:cNvPr>
          <p:cNvSpPr>
            <a:spLocks noGrp="1"/>
          </p:cNvSpPr>
          <p:nvPr>
            <p:ph idx="1"/>
          </p:nvPr>
        </p:nvSpPr>
        <p:spPr/>
        <p:txBody>
          <a:bodyPr>
            <a:normAutofit fontScale="92500" lnSpcReduction="10000"/>
          </a:bodyPr>
          <a:lstStyle/>
          <a:p>
            <a:r>
              <a:rPr lang="en-US" dirty="0"/>
              <a:t>New Court Review Requirement (w/in 60 days of placement)</a:t>
            </a:r>
          </a:p>
          <a:p>
            <a:pPr lvl="1"/>
            <a:r>
              <a:rPr lang="en-US" dirty="0"/>
              <a:t>Court must determine:</a:t>
            </a:r>
          </a:p>
          <a:p>
            <a:pPr lvl="2"/>
            <a:r>
              <a:rPr lang="en-US" dirty="0"/>
              <a:t>whether the needs of the child can be met in a family foster home, or if not, </a:t>
            </a:r>
          </a:p>
          <a:p>
            <a:pPr lvl="2"/>
            <a:r>
              <a:rPr lang="en-US" dirty="0"/>
              <a:t>whether placement in QRTP provides the most effective and appropriate level of care for the child in the least restrictive environment and whether that placement is consistent with the short and long term goals for the child in the child’s permanency plan</a:t>
            </a:r>
          </a:p>
          <a:p>
            <a:pPr lvl="1"/>
            <a:r>
              <a:rPr lang="en-US" dirty="0"/>
              <a:t>If court doesn’t approve the child’s placement, transition funding lasts for 30 days.</a:t>
            </a:r>
          </a:p>
          <a:p>
            <a:pPr lvl="1"/>
            <a:r>
              <a:rPr lang="en-US" dirty="0"/>
              <a:t>If the court doesn’t complete the review within 60 days, funding lasts only for the first 60 days the child is in that placement.</a:t>
            </a:r>
          </a:p>
          <a:p>
            <a:endParaRPr lang="en-US" dirty="0"/>
          </a:p>
        </p:txBody>
      </p:sp>
    </p:spTree>
    <p:extLst>
      <p:ext uri="{BB962C8B-B14F-4D97-AF65-F5344CB8AC3E}">
        <p14:creationId xmlns:p14="http://schemas.microsoft.com/office/powerpoint/2010/main" val="256758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208B-B19A-434F-AACA-3D953DAAA92D}"/>
              </a:ext>
            </a:extLst>
          </p:cNvPr>
          <p:cNvSpPr>
            <a:spLocks noGrp="1"/>
          </p:cNvSpPr>
          <p:nvPr>
            <p:ph type="title"/>
          </p:nvPr>
        </p:nvSpPr>
        <p:spPr/>
        <p:txBody>
          <a:bodyPr/>
          <a:lstStyle/>
          <a:p>
            <a:r>
              <a:rPr lang="en-US" dirty="0"/>
              <a:t>Placement Crisis</a:t>
            </a:r>
          </a:p>
        </p:txBody>
      </p:sp>
      <p:sp>
        <p:nvSpPr>
          <p:cNvPr id="3" name="Text Placeholder 2">
            <a:extLst>
              <a:ext uri="{FF2B5EF4-FFF2-40B4-BE49-F238E27FC236}">
                <a16:creationId xmlns:a16="http://schemas.microsoft.com/office/drawing/2014/main" id="{9DF49785-BD48-42E1-9293-68FD4B7833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619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3B38-2B70-4198-B032-4A9862C74C0B}"/>
              </a:ext>
            </a:extLst>
          </p:cNvPr>
          <p:cNvSpPr>
            <a:spLocks noGrp="1"/>
          </p:cNvSpPr>
          <p:nvPr>
            <p:ph type="title"/>
          </p:nvPr>
        </p:nvSpPr>
        <p:spPr/>
        <p:txBody>
          <a:bodyPr/>
          <a:lstStyle/>
          <a:p>
            <a:r>
              <a:rPr lang="en-US" dirty="0"/>
              <a:t>Placement Crisis</a:t>
            </a:r>
          </a:p>
        </p:txBody>
      </p:sp>
      <p:sp>
        <p:nvSpPr>
          <p:cNvPr id="3" name="Content Placeholder 2">
            <a:extLst>
              <a:ext uri="{FF2B5EF4-FFF2-40B4-BE49-F238E27FC236}">
                <a16:creationId xmlns:a16="http://schemas.microsoft.com/office/drawing/2014/main" id="{B23D1D06-A2CA-4543-AEB4-3F0125941ABF}"/>
              </a:ext>
            </a:extLst>
          </p:cNvPr>
          <p:cNvSpPr>
            <a:spLocks noGrp="1"/>
          </p:cNvSpPr>
          <p:nvPr>
            <p:ph idx="1"/>
          </p:nvPr>
        </p:nvSpPr>
        <p:spPr>
          <a:xfrm>
            <a:off x="1295402" y="2678994"/>
            <a:ext cx="8596668" cy="4179006"/>
          </a:xfrm>
        </p:spPr>
        <p:txBody>
          <a:bodyPr/>
          <a:lstStyle/>
          <a:p>
            <a:r>
              <a:rPr lang="en-US" dirty="0"/>
              <a:t>Juvenile Justice Mental Health Task Force</a:t>
            </a:r>
          </a:p>
          <a:p>
            <a:r>
              <a:rPr lang="en-US" dirty="0"/>
              <a:t>PSU Study</a:t>
            </a:r>
          </a:p>
          <a:p>
            <a:r>
              <a:rPr lang="en-US" i="1" dirty="0"/>
              <a:t>A.R., et al. v. State of Oregon et al., </a:t>
            </a:r>
            <a:r>
              <a:rPr lang="en-US" dirty="0"/>
              <a:t>Federal Court Settlement</a:t>
            </a:r>
            <a:endParaRPr lang="en-US" i="1" dirty="0"/>
          </a:p>
          <a:p>
            <a:r>
              <a:rPr lang="en-US" dirty="0"/>
              <a:t>Youth with Specialized Needs Workgroup</a:t>
            </a:r>
          </a:p>
          <a:p>
            <a:r>
              <a:rPr lang="en-US" dirty="0"/>
              <a:t>Senate Bill 1 (2019)</a:t>
            </a:r>
          </a:p>
        </p:txBody>
      </p:sp>
    </p:spTree>
    <p:extLst>
      <p:ext uri="{BB962C8B-B14F-4D97-AF65-F5344CB8AC3E}">
        <p14:creationId xmlns:p14="http://schemas.microsoft.com/office/powerpoint/2010/main" val="191467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A233-1FB8-4551-A2D4-E5AEF3CDBC51}"/>
              </a:ext>
            </a:extLst>
          </p:cNvPr>
          <p:cNvSpPr>
            <a:spLocks noGrp="1"/>
          </p:cNvSpPr>
          <p:nvPr>
            <p:ph type="title"/>
          </p:nvPr>
        </p:nvSpPr>
        <p:spPr/>
        <p:txBody>
          <a:bodyPr/>
          <a:lstStyle/>
          <a:p>
            <a:r>
              <a:rPr lang="en-US" dirty="0"/>
              <a:t>Juvenile Justice Reform</a:t>
            </a:r>
          </a:p>
        </p:txBody>
      </p:sp>
      <p:sp>
        <p:nvSpPr>
          <p:cNvPr id="3" name="Text Placeholder 2">
            <a:extLst>
              <a:ext uri="{FF2B5EF4-FFF2-40B4-BE49-F238E27FC236}">
                <a16:creationId xmlns:a16="http://schemas.microsoft.com/office/drawing/2014/main" id="{7334710F-4274-4F19-8493-CCC4861ED50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63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27D8-64C9-49BE-AE6B-D465E03CAF77}"/>
              </a:ext>
            </a:extLst>
          </p:cNvPr>
          <p:cNvSpPr>
            <a:spLocks noGrp="1"/>
          </p:cNvSpPr>
          <p:nvPr>
            <p:ph type="title"/>
          </p:nvPr>
        </p:nvSpPr>
        <p:spPr/>
        <p:txBody>
          <a:bodyPr>
            <a:normAutofit/>
          </a:bodyPr>
          <a:lstStyle/>
          <a:p>
            <a:r>
              <a:rPr lang="en-US" sz="4400" dirty="0"/>
              <a:t>Thank you!</a:t>
            </a:r>
          </a:p>
        </p:txBody>
      </p:sp>
      <p:sp>
        <p:nvSpPr>
          <p:cNvPr id="3" name="Text Placeholder 2">
            <a:extLst>
              <a:ext uri="{FF2B5EF4-FFF2-40B4-BE49-F238E27FC236}">
                <a16:creationId xmlns:a16="http://schemas.microsoft.com/office/drawing/2014/main" id="{62A35073-0C6A-4A08-AEF1-4A1DC1487F15}"/>
              </a:ext>
            </a:extLst>
          </p:cNvPr>
          <p:cNvSpPr>
            <a:spLocks noGrp="1"/>
          </p:cNvSpPr>
          <p:nvPr>
            <p:ph type="body" idx="1"/>
          </p:nvPr>
        </p:nvSpPr>
        <p:spPr/>
        <p:txBody>
          <a:bodyPr/>
          <a:lstStyle/>
          <a:p>
            <a:r>
              <a:rPr lang="en-US" u="sng" dirty="0"/>
              <a:t>Questions</a:t>
            </a:r>
            <a:r>
              <a:rPr lang="en-US" dirty="0"/>
              <a:t>?  </a:t>
            </a:r>
          </a:p>
          <a:p>
            <a:r>
              <a:rPr lang="en-US" dirty="0"/>
              <a:t>Contact Megan Hassen at 503.986.4511 or Kristen Farnworth at 503.986.6403</a:t>
            </a:r>
          </a:p>
        </p:txBody>
      </p:sp>
    </p:spTree>
    <p:extLst>
      <p:ext uri="{BB962C8B-B14F-4D97-AF65-F5344CB8AC3E}">
        <p14:creationId xmlns:p14="http://schemas.microsoft.com/office/powerpoint/2010/main" val="301803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D51E-3D87-46C4-984A-188A090EB3A5}"/>
              </a:ext>
            </a:extLst>
          </p:cNvPr>
          <p:cNvSpPr>
            <a:spLocks noGrp="1"/>
          </p:cNvSpPr>
          <p:nvPr>
            <p:ph type="title"/>
          </p:nvPr>
        </p:nvSpPr>
        <p:spPr/>
        <p:txBody>
          <a:bodyPr/>
          <a:lstStyle/>
          <a:p>
            <a:r>
              <a:rPr lang="en-US" dirty="0"/>
              <a:t>Pre-Petition Issues</a:t>
            </a:r>
          </a:p>
        </p:txBody>
      </p:sp>
      <p:sp>
        <p:nvSpPr>
          <p:cNvPr id="3" name="Text Placeholder 2">
            <a:extLst>
              <a:ext uri="{FF2B5EF4-FFF2-40B4-BE49-F238E27FC236}">
                <a16:creationId xmlns:a16="http://schemas.microsoft.com/office/drawing/2014/main" id="{FB92FE52-BC76-4DCE-90B0-097C22969B4D}"/>
              </a:ext>
            </a:extLst>
          </p:cNvPr>
          <p:cNvSpPr>
            <a:spLocks noGrp="1"/>
          </p:cNvSpPr>
          <p:nvPr>
            <p:ph type="body" idx="1"/>
          </p:nvPr>
        </p:nvSpPr>
        <p:spPr/>
        <p:txBody>
          <a:bodyPr>
            <a:normAutofit fontScale="92500" lnSpcReduction="10000"/>
          </a:bodyPr>
          <a:lstStyle/>
          <a:p>
            <a:r>
              <a:rPr lang="en-US" dirty="0"/>
              <a:t>Protective Custody Orders</a:t>
            </a:r>
          </a:p>
          <a:p>
            <a:r>
              <a:rPr lang="en-US" dirty="0"/>
              <a:t>Prevention Services</a:t>
            </a:r>
          </a:p>
          <a:p>
            <a:endParaRPr lang="en-US" dirty="0"/>
          </a:p>
        </p:txBody>
      </p:sp>
    </p:spTree>
    <p:extLst>
      <p:ext uri="{BB962C8B-B14F-4D97-AF65-F5344CB8AC3E}">
        <p14:creationId xmlns:p14="http://schemas.microsoft.com/office/powerpoint/2010/main" val="276918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5872-1F31-4E2E-A171-4D8E2A2E37F7}"/>
              </a:ext>
            </a:extLst>
          </p:cNvPr>
          <p:cNvSpPr>
            <a:spLocks noGrp="1"/>
          </p:cNvSpPr>
          <p:nvPr>
            <p:ph type="title"/>
          </p:nvPr>
        </p:nvSpPr>
        <p:spPr>
          <a:xfrm>
            <a:off x="1516233" y="1027097"/>
            <a:ext cx="8596668" cy="1071104"/>
          </a:xfrm>
        </p:spPr>
        <p:txBody>
          <a:bodyPr/>
          <a:lstStyle/>
          <a:p>
            <a:r>
              <a:rPr lang="en-US" dirty="0"/>
              <a:t>Protective Custody </a:t>
            </a:r>
          </a:p>
        </p:txBody>
      </p:sp>
      <p:sp>
        <p:nvSpPr>
          <p:cNvPr id="3" name="Content Placeholder 2">
            <a:extLst>
              <a:ext uri="{FF2B5EF4-FFF2-40B4-BE49-F238E27FC236}">
                <a16:creationId xmlns:a16="http://schemas.microsoft.com/office/drawing/2014/main" id="{3711F288-8E83-4A6A-BB80-773E820E7773}"/>
              </a:ext>
            </a:extLst>
          </p:cNvPr>
          <p:cNvSpPr>
            <a:spLocks noGrp="1"/>
          </p:cNvSpPr>
          <p:nvPr>
            <p:ph idx="1"/>
          </p:nvPr>
        </p:nvSpPr>
        <p:spPr>
          <a:xfrm>
            <a:off x="1369827" y="2508309"/>
            <a:ext cx="8596668" cy="3403636"/>
          </a:xfrm>
        </p:spPr>
        <p:txBody>
          <a:bodyPr>
            <a:normAutofit/>
          </a:bodyPr>
          <a:lstStyle/>
          <a:p>
            <a:r>
              <a:rPr lang="en-US" dirty="0"/>
              <a:t>Current Oregon statutory standard (without court order):  </a:t>
            </a:r>
            <a:r>
              <a:rPr lang="en-US" sz="1400" dirty="0"/>
              <a:t>ORS 419B.150</a:t>
            </a:r>
          </a:p>
          <a:p>
            <a:pPr lvl="1"/>
            <a:r>
              <a:rPr lang="en-US" dirty="0"/>
              <a:t>A child may be taken into protective custody:</a:t>
            </a:r>
          </a:p>
          <a:p>
            <a:pPr lvl="2"/>
            <a:r>
              <a:rPr lang="en-US" dirty="0"/>
              <a:t>When the child’s </a:t>
            </a:r>
            <a:r>
              <a:rPr lang="en-US" i="1" dirty="0"/>
              <a:t>condition or surroundings reasonably appear </a:t>
            </a:r>
            <a:r>
              <a:rPr lang="en-US" dirty="0"/>
              <a:t>to be such as to </a:t>
            </a:r>
            <a:r>
              <a:rPr lang="en-US" i="1" dirty="0"/>
              <a:t>jeopardize the child’s welfare</a:t>
            </a:r>
            <a:r>
              <a:rPr lang="en-US" dirty="0"/>
              <a:t>;  or</a:t>
            </a:r>
          </a:p>
          <a:p>
            <a:pPr lvl="2"/>
            <a:r>
              <a:rPr lang="en-US" dirty="0"/>
              <a:t>When it reasonably appears that the child has run away from home.</a:t>
            </a:r>
          </a:p>
          <a:p>
            <a:pPr lvl="2"/>
            <a:endParaRPr lang="en-US" dirty="0"/>
          </a:p>
          <a:p>
            <a:endParaRPr lang="en-US" dirty="0"/>
          </a:p>
        </p:txBody>
      </p:sp>
      <p:pic>
        <p:nvPicPr>
          <p:cNvPr id="8" name="Picture 7">
            <a:extLst>
              <a:ext uri="{FF2B5EF4-FFF2-40B4-BE49-F238E27FC236}">
                <a16:creationId xmlns:a16="http://schemas.microsoft.com/office/drawing/2014/main" id="{423E71BE-7563-45A0-BFDD-3FE67978DB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58841" y="4499088"/>
            <a:ext cx="2795633" cy="1670755"/>
          </a:xfrm>
          <a:prstGeom prst="rect">
            <a:avLst/>
          </a:prstGeom>
        </p:spPr>
      </p:pic>
      <p:sp>
        <p:nvSpPr>
          <p:cNvPr id="9" name="TextBox 8">
            <a:extLst>
              <a:ext uri="{FF2B5EF4-FFF2-40B4-BE49-F238E27FC236}">
                <a16:creationId xmlns:a16="http://schemas.microsoft.com/office/drawing/2014/main" id="{DEDC7E06-E5AE-4005-813F-4DB48B43529D}"/>
              </a:ext>
            </a:extLst>
          </p:cNvPr>
          <p:cNvSpPr txBox="1"/>
          <p:nvPr/>
        </p:nvSpPr>
        <p:spPr>
          <a:xfrm>
            <a:off x="3148668" y="6857605"/>
            <a:ext cx="5038987" cy="230832"/>
          </a:xfrm>
          <a:prstGeom prst="rect">
            <a:avLst/>
          </a:prstGeom>
          <a:noFill/>
        </p:spPr>
        <p:txBody>
          <a:bodyPr wrap="square" rtlCol="0">
            <a:spAutoFit/>
          </a:bodyPr>
          <a:lstStyle/>
          <a:p>
            <a:r>
              <a:rPr lang="en-US" sz="900">
                <a:hlinkClick r:id="rId3" tooltip="http://ministry-to-children.com/when-children-leav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63815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3F1D-8CA6-42DB-9CBE-0781D6BC6D83}"/>
              </a:ext>
            </a:extLst>
          </p:cNvPr>
          <p:cNvSpPr>
            <a:spLocks noGrp="1"/>
          </p:cNvSpPr>
          <p:nvPr>
            <p:ph type="title"/>
          </p:nvPr>
        </p:nvSpPr>
        <p:spPr/>
        <p:txBody>
          <a:bodyPr/>
          <a:lstStyle/>
          <a:p>
            <a:r>
              <a:rPr lang="en-US" dirty="0"/>
              <a:t>Protective Custody</a:t>
            </a:r>
          </a:p>
        </p:txBody>
      </p:sp>
      <p:sp>
        <p:nvSpPr>
          <p:cNvPr id="3" name="Content Placeholder 2">
            <a:extLst>
              <a:ext uri="{FF2B5EF4-FFF2-40B4-BE49-F238E27FC236}">
                <a16:creationId xmlns:a16="http://schemas.microsoft.com/office/drawing/2014/main" id="{D2E2E70B-D0B0-47DE-93B5-4120C9D77223}"/>
              </a:ext>
            </a:extLst>
          </p:cNvPr>
          <p:cNvSpPr>
            <a:spLocks noGrp="1"/>
          </p:cNvSpPr>
          <p:nvPr>
            <p:ph idx="1"/>
          </p:nvPr>
        </p:nvSpPr>
        <p:spPr>
          <a:xfrm>
            <a:off x="1295402" y="2411192"/>
            <a:ext cx="8596668" cy="3830217"/>
          </a:xfrm>
        </p:spPr>
        <p:txBody>
          <a:bodyPr/>
          <a:lstStyle/>
          <a:p>
            <a:r>
              <a:rPr lang="en-US" dirty="0"/>
              <a:t>Proposed standard:  </a:t>
            </a:r>
            <a:r>
              <a:rPr lang="en-US" sz="1400" dirty="0"/>
              <a:t>LC 821</a:t>
            </a:r>
            <a:endParaRPr lang="en-US" sz="1200" dirty="0"/>
          </a:p>
          <a:p>
            <a:pPr lvl="1"/>
            <a:r>
              <a:rPr lang="en-US" dirty="0"/>
              <a:t>A child may be taken into protective custody when there is </a:t>
            </a:r>
            <a:r>
              <a:rPr lang="en-US" i="1" dirty="0"/>
              <a:t>reasonable cause </a:t>
            </a:r>
            <a:r>
              <a:rPr lang="en-US" dirty="0"/>
              <a:t>to believe that:</a:t>
            </a:r>
          </a:p>
          <a:p>
            <a:pPr lvl="2"/>
            <a:r>
              <a:rPr lang="en-US" dirty="0"/>
              <a:t>There is </a:t>
            </a:r>
            <a:r>
              <a:rPr lang="en-US" i="1" dirty="0"/>
              <a:t>an imminent threat of severe harm </a:t>
            </a:r>
            <a:r>
              <a:rPr lang="en-US" dirty="0"/>
              <a:t>to the child</a:t>
            </a:r>
          </a:p>
          <a:p>
            <a:pPr lvl="2"/>
            <a:r>
              <a:rPr lang="en-US" dirty="0"/>
              <a:t>The </a:t>
            </a:r>
            <a:r>
              <a:rPr lang="en-US" i="1" dirty="0"/>
              <a:t>child</a:t>
            </a:r>
            <a:r>
              <a:rPr lang="en-US" dirty="0"/>
              <a:t> poses an </a:t>
            </a:r>
            <a:r>
              <a:rPr lang="en-US" i="1" dirty="0"/>
              <a:t>imminent threat of severe harm to self or others</a:t>
            </a:r>
            <a:r>
              <a:rPr lang="en-US" dirty="0"/>
              <a:t>;</a:t>
            </a:r>
          </a:p>
          <a:p>
            <a:pPr lvl="2"/>
            <a:r>
              <a:rPr lang="en-US" dirty="0"/>
              <a:t>The child is a run away; or </a:t>
            </a:r>
          </a:p>
          <a:p>
            <a:pPr lvl="2"/>
            <a:r>
              <a:rPr lang="en-US" dirty="0"/>
              <a:t>There is an imminent threat that the child’s parent or guardian will cause the child to be beyond the reach of the juvenile court, and :</a:t>
            </a:r>
          </a:p>
          <a:p>
            <a:pPr lvl="3"/>
            <a:r>
              <a:rPr lang="en-US" sz="1400" dirty="0"/>
              <a:t>There is an imminent threat of severe harm to the child; or</a:t>
            </a:r>
          </a:p>
          <a:p>
            <a:pPr lvl="3"/>
            <a:r>
              <a:rPr lang="en-US" sz="1400" dirty="0"/>
              <a:t>The child poses an imminent threat of severe harm to self or others.</a:t>
            </a:r>
          </a:p>
        </p:txBody>
      </p:sp>
    </p:spTree>
    <p:extLst>
      <p:ext uri="{BB962C8B-B14F-4D97-AF65-F5344CB8AC3E}">
        <p14:creationId xmlns:p14="http://schemas.microsoft.com/office/powerpoint/2010/main" val="400905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C525-ADC9-4B1D-9B28-78C81D8DA698}"/>
              </a:ext>
            </a:extLst>
          </p:cNvPr>
          <p:cNvSpPr>
            <a:spLocks noGrp="1"/>
          </p:cNvSpPr>
          <p:nvPr>
            <p:ph type="title"/>
          </p:nvPr>
        </p:nvSpPr>
        <p:spPr/>
        <p:txBody>
          <a:bodyPr>
            <a:normAutofit fontScale="90000"/>
          </a:bodyPr>
          <a:lstStyle/>
          <a:p>
            <a:r>
              <a:rPr lang="en-US" dirty="0"/>
              <a:t>Family First Prevention Services Act of 2018</a:t>
            </a:r>
          </a:p>
        </p:txBody>
      </p:sp>
      <p:sp>
        <p:nvSpPr>
          <p:cNvPr id="3" name="Content Placeholder 2">
            <a:extLst>
              <a:ext uri="{FF2B5EF4-FFF2-40B4-BE49-F238E27FC236}">
                <a16:creationId xmlns:a16="http://schemas.microsoft.com/office/drawing/2014/main" id="{379F4BCC-DDA7-4AA9-9FB7-D5BB04844778}"/>
              </a:ext>
            </a:extLst>
          </p:cNvPr>
          <p:cNvSpPr>
            <a:spLocks noGrp="1"/>
          </p:cNvSpPr>
          <p:nvPr>
            <p:ph idx="1"/>
          </p:nvPr>
        </p:nvSpPr>
        <p:spPr/>
        <p:txBody>
          <a:bodyPr/>
          <a:lstStyle/>
          <a:p>
            <a:r>
              <a:rPr lang="en-US" dirty="0"/>
              <a:t>Amends Title IVE of the Social Security Act </a:t>
            </a:r>
          </a:p>
          <a:p>
            <a:r>
              <a:rPr lang="en-US" dirty="0"/>
              <a:t>Fundamental policy shifts:</a:t>
            </a:r>
          </a:p>
          <a:p>
            <a:pPr lvl="1"/>
            <a:r>
              <a:rPr lang="en-US" dirty="0"/>
              <a:t>Adds funding stream for prevention services</a:t>
            </a:r>
          </a:p>
          <a:p>
            <a:pPr lvl="1"/>
            <a:r>
              <a:rPr lang="en-US" dirty="0"/>
              <a:t>Restricts funding for non-qualifying placements in congregate care</a:t>
            </a:r>
          </a:p>
          <a:p>
            <a:r>
              <a:rPr lang="en-US" dirty="0"/>
              <a:t>Implementation date for prevention services and congregate care limits: </a:t>
            </a:r>
          </a:p>
          <a:p>
            <a:pPr lvl="1"/>
            <a:r>
              <a:rPr lang="en-US" dirty="0"/>
              <a:t>October 1, 2019 (unless state requests delay)</a:t>
            </a:r>
          </a:p>
        </p:txBody>
      </p:sp>
    </p:spTree>
    <p:extLst>
      <p:ext uri="{BB962C8B-B14F-4D97-AF65-F5344CB8AC3E}">
        <p14:creationId xmlns:p14="http://schemas.microsoft.com/office/powerpoint/2010/main" val="140511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CF41-764F-4C37-85DE-52DCF67C0E96}"/>
              </a:ext>
            </a:extLst>
          </p:cNvPr>
          <p:cNvSpPr>
            <a:spLocks noGrp="1"/>
          </p:cNvSpPr>
          <p:nvPr>
            <p:ph type="title"/>
          </p:nvPr>
        </p:nvSpPr>
        <p:spPr/>
        <p:txBody>
          <a:bodyPr/>
          <a:lstStyle/>
          <a:p>
            <a:r>
              <a:rPr lang="en-US" dirty="0"/>
              <a:t>Prevention Services</a:t>
            </a:r>
          </a:p>
        </p:txBody>
      </p:sp>
      <p:sp>
        <p:nvSpPr>
          <p:cNvPr id="3" name="Content Placeholder 2">
            <a:extLst>
              <a:ext uri="{FF2B5EF4-FFF2-40B4-BE49-F238E27FC236}">
                <a16:creationId xmlns:a16="http://schemas.microsoft.com/office/drawing/2014/main" id="{DAE62C60-913B-4BFB-865E-130FAAF4BDE7}"/>
              </a:ext>
            </a:extLst>
          </p:cNvPr>
          <p:cNvSpPr>
            <a:spLocks noGrp="1"/>
          </p:cNvSpPr>
          <p:nvPr>
            <p:ph idx="1"/>
          </p:nvPr>
        </p:nvSpPr>
        <p:spPr>
          <a:xfrm>
            <a:off x="995443" y="2586715"/>
            <a:ext cx="8596668" cy="4271285"/>
          </a:xfrm>
        </p:spPr>
        <p:txBody>
          <a:bodyPr/>
          <a:lstStyle/>
          <a:p>
            <a:r>
              <a:rPr lang="en-US" dirty="0"/>
              <a:t>Type:</a:t>
            </a:r>
          </a:p>
          <a:p>
            <a:pPr lvl="1"/>
            <a:r>
              <a:rPr lang="en-US" dirty="0"/>
              <a:t>Mental health services</a:t>
            </a:r>
          </a:p>
          <a:p>
            <a:pPr lvl="1"/>
            <a:r>
              <a:rPr lang="en-US" dirty="0"/>
              <a:t>Substance abuse prevention and treatment</a:t>
            </a:r>
          </a:p>
          <a:p>
            <a:pPr lvl="1"/>
            <a:r>
              <a:rPr lang="en-US" dirty="0"/>
              <a:t>In-home parent skill-based programs </a:t>
            </a:r>
          </a:p>
          <a:p>
            <a:r>
              <a:rPr lang="en-US" dirty="0"/>
              <a:t>Must be trauma informed </a:t>
            </a:r>
          </a:p>
          <a:p>
            <a:r>
              <a:rPr lang="en-US" dirty="0"/>
              <a:t>Promising, supported, or well supported</a:t>
            </a:r>
          </a:p>
          <a:p>
            <a:pPr lvl="2"/>
            <a:endParaRPr lang="en-US" dirty="0"/>
          </a:p>
          <a:p>
            <a:endParaRPr lang="en-US" dirty="0"/>
          </a:p>
        </p:txBody>
      </p:sp>
      <p:pic>
        <p:nvPicPr>
          <p:cNvPr id="11" name="Graphic 10" descr="Parent and Child">
            <a:extLst>
              <a:ext uri="{FF2B5EF4-FFF2-40B4-BE49-F238E27FC236}">
                <a16:creationId xmlns:a16="http://schemas.microsoft.com/office/drawing/2014/main" id="{63818D6A-E9AF-4791-A60C-CF5D93F3E1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5989" y="3212983"/>
            <a:ext cx="2560739" cy="2560739"/>
          </a:xfrm>
          <a:prstGeom prst="rect">
            <a:avLst/>
          </a:prstGeom>
        </p:spPr>
      </p:pic>
    </p:spTree>
    <p:extLst>
      <p:ext uri="{BB962C8B-B14F-4D97-AF65-F5344CB8AC3E}">
        <p14:creationId xmlns:p14="http://schemas.microsoft.com/office/powerpoint/2010/main" val="206352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3FBB-9725-448F-83F2-178F55076749}"/>
              </a:ext>
            </a:extLst>
          </p:cNvPr>
          <p:cNvSpPr>
            <a:spLocks noGrp="1"/>
          </p:cNvSpPr>
          <p:nvPr>
            <p:ph type="title"/>
          </p:nvPr>
        </p:nvSpPr>
        <p:spPr/>
        <p:txBody>
          <a:bodyPr/>
          <a:lstStyle/>
          <a:p>
            <a:r>
              <a:rPr lang="en-US" dirty="0"/>
              <a:t>Prevention Services</a:t>
            </a:r>
          </a:p>
        </p:txBody>
      </p:sp>
      <p:sp>
        <p:nvSpPr>
          <p:cNvPr id="3" name="Content Placeholder 2">
            <a:extLst>
              <a:ext uri="{FF2B5EF4-FFF2-40B4-BE49-F238E27FC236}">
                <a16:creationId xmlns:a16="http://schemas.microsoft.com/office/drawing/2014/main" id="{067E9E76-7E90-49BD-884B-EC47F7602633}"/>
              </a:ext>
            </a:extLst>
          </p:cNvPr>
          <p:cNvSpPr>
            <a:spLocks noGrp="1"/>
          </p:cNvSpPr>
          <p:nvPr>
            <p:ph idx="1"/>
          </p:nvPr>
        </p:nvSpPr>
        <p:spPr>
          <a:xfrm>
            <a:off x="1029672" y="2516521"/>
            <a:ext cx="8596668" cy="3708110"/>
          </a:xfrm>
        </p:spPr>
        <p:txBody>
          <a:bodyPr>
            <a:normAutofit fontScale="92500" lnSpcReduction="10000"/>
          </a:bodyPr>
          <a:lstStyle/>
          <a:p>
            <a:r>
              <a:rPr lang="en-US" dirty="0"/>
              <a:t>Eligibility:</a:t>
            </a:r>
          </a:p>
          <a:p>
            <a:pPr lvl="1"/>
            <a:r>
              <a:rPr lang="en-US" dirty="0"/>
              <a:t>Children at imminent risk of placement in foster care and their parents or kinship caregivers;</a:t>
            </a:r>
          </a:p>
          <a:p>
            <a:pPr lvl="1"/>
            <a:r>
              <a:rPr lang="en-US" dirty="0"/>
              <a:t>Pregnant and parenting youth in foster care</a:t>
            </a:r>
          </a:p>
          <a:p>
            <a:pPr lvl="1"/>
            <a:r>
              <a:rPr lang="en-US" dirty="0"/>
              <a:t>No income test requirement</a:t>
            </a:r>
          </a:p>
          <a:p>
            <a:pPr marL="457200" lvl="1" indent="0">
              <a:buNone/>
            </a:pPr>
            <a:endParaRPr lang="en-US" dirty="0"/>
          </a:p>
          <a:p>
            <a:r>
              <a:rPr lang="en-US" dirty="0"/>
              <a:t>Time limited</a:t>
            </a:r>
          </a:p>
          <a:p>
            <a:pPr lvl="1"/>
            <a:r>
              <a:rPr lang="en-US" dirty="0"/>
              <a:t>12 month period</a:t>
            </a:r>
          </a:p>
          <a:p>
            <a:pPr lvl="1"/>
            <a:r>
              <a:rPr lang="en-US" dirty="0"/>
              <a:t>No limit to how many times a child or family can receive prevention services.</a:t>
            </a:r>
          </a:p>
          <a:p>
            <a:endParaRPr lang="en-US" dirty="0"/>
          </a:p>
        </p:txBody>
      </p:sp>
      <p:pic>
        <p:nvPicPr>
          <p:cNvPr id="7" name="Picture 6">
            <a:extLst>
              <a:ext uri="{FF2B5EF4-FFF2-40B4-BE49-F238E27FC236}">
                <a16:creationId xmlns:a16="http://schemas.microsoft.com/office/drawing/2014/main" id="{07044972-8B16-45E7-88D9-E27E60FEAF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54151" y="3818088"/>
            <a:ext cx="1406050" cy="1507828"/>
          </a:xfrm>
          <a:prstGeom prst="rect">
            <a:avLst/>
          </a:prstGeom>
        </p:spPr>
      </p:pic>
    </p:spTree>
    <p:extLst>
      <p:ext uri="{BB962C8B-B14F-4D97-AF65-F5344CB8AC3E}">
        <p14:creationId xmlns:p14="http://schemas.microsoft.com/office/powerpoint/2010/main" val="99393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5909-9BC0-4ED7-ADFF-BD4C2F26D8A3}"/>
              </a:ext>
            </a:extLst>
          </p:cNvPr>
          <p:cNvSpPr>
            <a:spLocks noGrp="1"/>
          </p:cNvSpPr>
          <p:nvPr>
            <p:ph type="title"/>
          </p:nvPr>
        </p:nvSpPr>
        <p:spPr>
          <a:xfrm>
            <a:off x="325074" y="1424652"/>
            <a:ext cx="10820399" cy="3055069"/>
          </a:xfrm>
        </p:spPr>
        <p:txBody>
          <a:bodyPr/>
          <a:lstStyle/>
          <a:p>
            <a:r>
              <a:rPr lang="en-US" dirty="0"/>
              <a:t>Congregate Care Limitations</a:t>
            </a:r>
          </a:p>
        </p:txBody>
      </p:sp>
      <p:sp>
        <p:nvSpPr>
          <p:cNvPr id="3" name="Text Placeholder 2">
            <a:extLst>
              <a:ext uri="{FF2B5EF4-FFF2-40B4-BE49-F238E27FC236}">
                <a16:creationId xmlns:a16="http://schemas.microsoft.com/office/drawing/2014/main" id="{084791C0-6E66-471F-9AEE-7D7069664B3B}"/>
              </a:ext>
            </a:extLst>
          </p:cNvPr>
          <p:cNvSpPr>
            <a:spLocks noGrp="1"/>
          </p:cNvSpPr>
          <p:nvPr>
            <p:ph type="body" idx="1"/>
          </p:nvPr>
        </p:nvSpPr>
        <p:spPr>
          <a:xfrm>
            <a:off x="850899" y="4824573"/>
            <a:ext cx="10490200" cy="955675"/>
          </a:xfrm>
        </p:spPr>
        <p:txBody>
          <a:bodyPr/>
          <a:lstStyle/>
          <a:p>
            <a:endParaRPr lang="en-US" dirty="0"/>
          </a:p>
        </p:txBody>
      </p:sp>
      <p:pic>
        <p:nvPicPr>
          <p:cNvPr id="13" name="Picture 12">
            <a:extLst>
              <a:ext uri="{FF2B5EF4-FFF2-40B4-BE49-F238E27FC236}">
                <a16:creationId xmlns:a16="http://schemas.microsoft.com/office/drawing/2014/main" id="{50D109B8-5724-42FF-9FA4-A3A1916C5A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3219" y="923249"/>
            <a:ext cx="6448617" cy="2401554"/>
          </a:xfrm>
          <a:prstGeom prst="rect">
            <a:avLst/>
          </a:prstGeom>
        </p:spPr>
      </p:pic>
      <p:sp>
        <p:nvSpPr>
          <p:cNvPr id="14" name="TextBox 13">
            <a:extLst>
              <a:ext uri="{FF2B5EF4-FFF2-40B4-BE49-F238E27FC236}">
                <a16:creationId xmlns:a16="http://schemas.microsoft.com/office/drawing/2014/main" id="{E05252F3-CA36-452C-8400-425D48D69C43}"/>
              </a:ext>
            </a:extLst>
          </p:cNvPr>
          <p:cNvSpPr txBox="1"/>
          <p:nvPr/>
        </p:nvSpPr>
        <p:spPr>
          <a:xfrm>
            <a:off x="6753137" y="2417494"/>
            <a:ext cx="3405929" cy="230832"/>
          </a:xfrm>
          <a:prstGeom prst="rect">
            <a:avLst/>
          </a:prstGeom>
          <a:noFill/>
        </p:spPr>
        <p:txBody>
          <a:bodyPr wrap="square" rtlCol="0">
            <a:spAutoFit/>
          </a:bodyPr>
          <a:lstStyle/>
          <a:p>
            <a:r>
              <a:rPr lang="en-US" sz="900" dirty="0">
                <a:hlinkClick r:id="rId3" tooltip="https://maken.wikiwijs.nl/58189/Project_3_4_1__Product_Design#!page-1095098"/>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368197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DDFA-F5E2-407F-9F30-691F4CF1BE00}"/>
              </a:ext>
            </a:extLst>
          </p:cNvPr>
          <p:cNvSpPr>
            <a:spLocks noGrp="1"/>
          </p:cNvSpPr>
          <p:nvPr>
            <p:ph type="title"/>
          </p:nvPr>
        </p:nvSpPr>
        <p:spPr/>
        <p:txBody>
          <a:bodyPr>
            <a:normAutofit fontScale="90000"/>
          </a:bodyPr>
          <a:lstStyle/>
          <a:p>
            <a:r>
              <a:rPr lang="en-US" dirty="0"/>
              <a:t>Family First Prevention Services Act Limitations</a:t>
            </a:r>
          </a:p>
        </p:txBody>
      </p:sp>
      <p:sp>
        <p:nvSpPr>
          <p:cNvPr id="3" name="Content Placeholder 2">
            <a:extLst>
              <a:ext uri="{FF2B5EF4-FFF2-40B4-BE49-F238E27FC236}">
                <a16:creationId xmlns:a16="http://schemas.microsoft.com/office/drawing/2014/main" id="{7DE9B3A1-21BB-4F6E-9041-C470F425CDCB}"/>
              </a:ext>
            </a:extLst>
          </p:cNvPr>
          <p:cNvSpPr>
            <a:spLocks noGrp="1"/>
          </p:cNvSpPr>
          <p:nvPr>
            <p:ph idx="1"/>
          </p:nvPr>
        </p:nvSpPr>
        <p:spPr/>
        <p:txBody>
          <a:bodyPr>
            <a:normAutofit fontScale="85000" lnSpcReduction="20000"/>
          </a:bodyPr>
          <a:lstStyle/>
          <a:p>
            <a:r>
              <a:rPr lang="en-US" dirty="0"/>
              <a:t>Creates new Title IVE funded placement categories:</a:t>
            </a:r>
          </a:p>
          <a:p>
            <a:pPr lvl="1"/>
            <a:r>
              <a:rPr lang="en-US" dirty="0"/>
              <a:t>Foster family home </a:t>
            </a:r>
            <a:r>
              <a:rPr lang="en-US" sz="1600" dirty="0"/>
              <a:t>(limited to six children with exceptions)</a:t>
            </a:r>
          </a:p>
          <a:p>
            <a:pPr lvl="1"/>
            <a:r>
              <a:rPr lang="en-US" dirty="0"/>
              <a:t>Placement with a parent in a licensed residential family-based substance abuse treatment facility (no income test; IV-E funding for up to 12 months)</a:t>
            </a:r>
          </a:p>
          <a:p>
            <a:pPr lvl="1"/>
            <a:r>
              <a:rPr lang="en-US" dirty="0"/>
              <a:t>Child care institution:</a:t>
            </a:r>
          </a:p>
          <a:p>
            <a:pPr lvl="2"/>
            <a:r>
              <a:rPr lang="en-US" dirty="0">
                <a:solidFill>
                  <a:schemeClr val="accent1"/>
                </a:solidFill>
              </a:rPr>
              <a:t>Qualified residential treatment program </a:t>
            </a:r>
          </a:p>
          <a:p>
            <a:pPr lvl="2"/>
            <a:r>
              <a:rPr lang="en-US" dirty="0"/>
              <a:t>Setting specializing in providing prenatal, post-partum or parenting supports for youth</a:t>
            </a:r>
          </a:p>
          <a:p>
            <a:pPr lvl="2"/>
            <a:r>
              <a:rPr lang="en-US" dirty="0"/>
              <a:t>Independent living setting (18 or over)</a:t>
            </a:r>
          </a:p>
          <a:p>
            <a:pPr lvl="2"/>
            <a:r>
              <a:rPr lang="en-US" dirty="0"/>
              <a:t>High quality residential care to victims of sex trafficking</a:t>
            </a:r>
          </a:p>
          <a:p>
            <a:r>
              <a:rPr lang="en-US" u="sng" dirty="0"/>
              <a:t>No prevention funds</a:t>
            </a:r>
            <a:r>
              <a:rPr lang="en-US" dirty="0"/>
              <a:t> for states without congregate care limits!!!</a:t>
            </a:r>
          </a:p>
          <a:p>
            <a:endParaRPr lang="en-US" dirty="0"/>
          </a:p>
        </p:txBody>
      </p:sp>
    </p:spTree>
    <p:extLst>
      <p:ext uri="{BB962C8B-B14F-4D97-AF65-F5344CB8AC3E}">
        <p14:creationId xmlns:p14="http://schemas.microsoft.com/office/powerpoint/2010/main" val="40213835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7D06387C5AFB49BE7E200E6AA32A02" ma:contentTypeVersion="7" ma:contentTypeDescription="Create a new document." ma:contentTypeScope="" ma:versionID="ccc0da1526af86340d01eaf851be16d5">
  <xsd:schema xmlns:xsd="http://www.w3.org/2001/XMLSchema" xmlns:xs="http://www.w3.org/2001/XMLSchema" xmlns:p="http://schemas.microsoft.com/office/2006/metadata/properties" xmlns:ns1="http://schemas.microsoft.com/sharepoint/v3" xmlns:ns2="0e644e52-c972-4ddd-8718-9e972fec7519" targetNamespace="http://schemas.microsoft.com/office/2006/metadata/properties" ma:root="true" ma:fieldsID="fc2358978bd2256bc0986bfd790b272f" ns1:_="" ns2:_="">
    <xsd:import namespace="http://schemas.microsoft.com/sharepoint/v3"/>
    <xsd:import namespace="0e644e52-c972-4ddd-8718-9e972fec751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644e52-c972-4ddd-8718-9e972fec75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5969E75-4ED9-4424-B891-7E8049B841C0}"/>
</file>

<file path=customXml/itemProps2.xml><?xml version="1.0" encoding="utf-8"?>
<ds:datastoreItem xmlns:ds="http://schemas.openxmlformats.org/officeDocument/2006/customXml" ds:itemID="{87BAC70A-3657-4ACE-B9EE-9C0A9DE2E46F}"/>
</file>

<file path=customXml/itemProps3.xml><?xml version="1.0" encoding="utf-8"?>
<ds:datastoreItem xmlns:ds="http://schemas.openxmlformats.org/officeDocument/2006/customXml" ds:itemID="{499228F3-115F-4D72-9F60-BB8011F8A17C}"/>
</file>

<file path=docProps/app.xml><?xml version="1.0" encoding="utf-8"?>
<Properties xmlns="http://schemas.openxmlformats.org/officeDocument/2006/extended-properties" xmlns:vt="http://schemas.openxmlformats.org/officeDocument/2006/docPropsVTypes">
  <Template>Organic</Template>
  <TotalTime>696</TotalTime>
  <Words>823</Words>
  <Application>Microsoft Office PowerPoint</Application>
  <PresentationFormat>Widescreen</PresentationFormat>
  <Paragraphs>89</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Emerging Issues in  Juvenile Dependency</vt:lpstr>
      <vt:lpstr>Pre-Petition Issues</vt:lpstr>
      <vt:lpstr>Protective Custody </vt:lpstr>
      <vt:lpstr>Protective Custody</vt:lpstr>
      <vt:lpstr>Family First Prevention Services Act of 2018</vt:lpstr>
      <vt:lpstr>Prevention Services</vt:lpstr>
      <vt:lpstr>Prevention Services</vt:lpstr>
      <vt:lpstr>Congregate Care Limitations</vt:lpstr>
      <vt:lpstr>Family First Prevention Services Act Limitations</vt:lpstr>
      <vt:lpstr>Qualified Residential Treatment Programs</vt:lpstr>
      <vt:lpstr>Qualified Residential Treatment Programs</vt:lpstr>
      <vt:lpstr>Qualified Residential Treatment Programs</vt:lpstr>
      <vt:lpstr>Placement Crisis</vt:lpstr>
      <vt:lpstr>Placement Crisis</vt:lpstr>
      <vt:lpstr>Juvenile Justice Reform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 in  juvenile dependency</dc:title>
  <dc:creator>Megan Hassen</dc:creator>
  <cp:lastModifiedBy>Megan Hassen</cp:lastModifiedBy>
  <cp:revision>32</cp:revision>
  <dcterms:created xsi:type="dcterms:W3CDTF">2018-12-10T21:13:40Z</dcterms:created>
  <dcterms:modified xsi:type="dcterms:W3CDTF">2019-01-17T22:19:22Z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0x010100D27D06387C5AFB49BE7E200E6AA32A02</vt:lpwstr>
  </property>
</Properties>
</file>