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34.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80" r:id="rId1"/>
  </p:sldMasterIdLst>
  <p:notesMasterIdLst>
    <p:notesMasterId r:id="rId36"/>
  </p:notesMasterIdLst>
  <p:handoutMasterIdLst>
    <p:handoutMasterId r:id="rId37"/>
  </p:handoutMasterIdLst>
  <p:sldIdLst>
    <p:sldId id="256" r:id="rId2"/>
    <p:sldId id="322" r:id="rId3"/>
    <p:sldId id="318" r:id="rId4"/>
    <p:sldId id="317" r:id="rId5"/>
    <p:sldId id="294" r:id="rId6"/>
    <p:sldId id="324" r:id="rId7"/>
    <p:sldId id="306" r:id="rId8"/>
    <p:sldId id="334" r:id="rId9"/>
    <p:sldId id="335" r:id="rId10"/>
    <p:sldId id="337" r:id="rId11"/>
    <p:sldId id="260" r:id="rId12"/>
    <p:sldId id="336" r:id="rId13"/>
    <p:sldId id="338" r:id="rId14"/>
    <p:sldId id="339" r:id="rId15"/>
    <p:sldId id="345" r:id="rId16"/>
    <p:sldId id="325" r:id="rId17"/>
    <p:sldId id="310" r:id="rId18"/>
    <p:sldId id="261" r:id="rId19"/>
    <p:sldId id="311" r:id="rId20"/>
    <p:sldId id="312" r:id="rId21"/>
    <p:sldId id="344" r:id="rId22"/>
    <p:sldId id="305" r:id="rId23"/>
    <p:sldId id="340" r:id="rId24"/>
    <p:sldId id="341" r:id="rId25"/>
    <p:sldId id="326" r:id="rId26"/>
    <p:sldId id="343" r:id="rId27"/>
    <p:sldId id="320" r:id="rId28"/>
    <p:sldId id="342" r:id="rId29"/>
    <p:sldId id="295" r:id="rId30"/>
    <p:sldId id="304" r:id="rId31"/>
    <p:sldId id="333" r:id="rId32"/>
    <p:sldId id="331" r:id="rId33"/>
    <p:sldId id="332" r:id="rId34"/>
    <p:sldId id="330"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95" autoAdjust="0"/>
    <p:restoredTop sz="81711" autoAdjust="0"/>
  </p:normalViewPr>
  <p:slideViewPr>
    <p:cSldViewPr>
      <p:cViewPr varScale="1">
        <p:scale>
          <a:sx n="87" d="100"/>
          <a:sy n="87" d="100"/>
        </p:scale>
        <p:origin x="726" y="90"/>
      </p:cViewPr>
      <p:guideLst>
        <p:guide orient="horz" pos="2160"/>
        <p:guide pos="2880"/>
      </p:guideLst>
    </p:cSldViewPr>
  </p:slideViewPr>
  <p:notesTextViewPr>
    <p:cViewPr>
      <p:scale>
        <a:sx n="1" d="1"/>
        <a:sy n="1" d="1"/>
      </p:scale>
      <p:origin x="0" y="0"/>
    </p:cViewPr>
  </p:notesTextViewPr>
  <p:notesViewPr>
    <p:cSldViewPr>
      <p:cViewPr varScale="1">
        <p:scale>
          <a:sx n="91" d="100"/>
          <a:sy n="91" d="100"/>
        </p:scale>
        <p:origin x="-376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45"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45" cy="464205"/>
          </a:xfrm>
          <a:prstGeom prst="rect">
            <a:avLst/>
          </a:prstGeom>
        </p:spPr>
        <p:txBody>
          <a:bodyPr vert="horz" lIns="88139" tIns="44070" rIns="88139" bIns="44070" rtlCol="0"/>
          <a:lstStyle>
            <a:lvl1pPr algn="l">
              <a:defRPr sz="1200"/>
            </a:lvl1pPr>
          </a:lstStyle>
          <a:p>
            <a:endParaRPr lang="en-US" dirty="0"/>
          </a:p>
        </p:txBody>
      </p:sp>
      <p:sp>
        <p:nvSpPr>
          <p:cNvPr id="3" name="Date Placeholder 2"/>
          <p:cNvSpPr>
            <a:spLocks noGrp="1"/>
          </p:cNvSpPr>
          <p:nvPr>
            <p:ph type="dt" sz="quarter" idx="1"/>
          </p:nvPr>
        </p:nvSpPr>
        <p:spPr>
          <a:xfrm>
            <a:off x="3970734" y="1"/>
            <a:ext cx="3038145" cy="464205"/>
          </a:xfrm>
          <a:prstGeom prst="rect">
            <a:avLst/>
          </a:prstGeom>
        </p:spPr>
        <p:txBody>
          <a:bodyPr vert="horz" lIns="88139" tIns="44070" rIns="88139" bIns="44070" rtlCol="0"/>
          <a:lstStyle>
            <a:lvl1pPr algn="r">
              <a:defRPr sz="1200"/>
            </a:lvl1pPr>
          </a:lstStyle>
          <a:p>
            <a:fld id="{DC3E1DCD-CB94-4376-AD82-84AC6143EFC7}" type="datetimeFigureOut">
              <a:rPr lang="en-US" smtClean="0"/>
              <a:t>1/28/2019</a:t>
            </a:fld>
            <a:endParaRPr lang="en-US" dirty="0"/>
          </a:p>
        </p:txBody>
      </p:sp>
      <p:sp>
        <p:nvSpPr>
          <p:cNvPr id="4" name="Footer Placeholder 3"/>
          <p:cNvSpPr>
            <a:spLocks noGrp="1"/>
          </p:cNvSpPr>
          <p:nvPr>
            <p:ph type="ftr" sz="quarter" idx="2"/>
          </p:nvPr>
        </p:nvSpPr>
        <p:spPr>
          <a:xfrm>
            <a:off x="0" y="8830659"/>
            <a:ext cx="3038145" cy="464205"/>
          </a:xfrm>
          <a:prstGeom prst="rect">
            <a:avLst/>
          </a:prstGeom>
        </p:spPr>
        <p:txBody>
          <a:bodyPr vert="horz" lIns="88139" tIns="44070" rIns="88139" bIns="440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734" y="8830659"/>
            <a:ext cx="3038145" cy="464205"/>
          </a:xfrm>
          <a:prstGeom prst="rect">
            <a:avLst/>
          </a:prstGeom>
        </p:spPr>
        <p:txBody>
          <a:bodyPr vert="horz" lIns="88139" tIns="44070" rIns="88139" bIns="44070" rtlCol="0" anchor="b"/>
          <a:lstStyle>
            <a:lvl1pPr algn="r">
              <a:defRPr sz="1200"/>
            </a:lvl1pPr>
          </a:lstStyle>
          <a:p>
            <a:fld id="{2021D555-390D-49D0-A7C9-D635FC5E1514}" type="slidenum">
              <a:rPr lang="en-US" smtClean="0"/>
              <a:t>‹#›</a:t>
            </a:fld>
            <a:endParaRPr lang="en-US" dirty="0"/>
          </a:p>
        </p:txBody>
      </p:sp>
    </p:spTree>
    <p:extLst>
      <p:ext uri="{BB962C8B-B14F-4D97-AF65-F5344CB8AC3E}">
        <p14:creationId xmlns:p14="http://schemas.microsoft.com/office/powerpoint/2010/main" val="3214451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A51AC8D3-1D97-445D-972C-914267B7DBA0}" type="datetimeFigureOut">
              <a:rPr lang="en-US" smtClean="0"/>
              <a:t>1/28/2019</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8E349510-0467-4EA2-BEDB-66BB86500BBA}" type="slidenum">
              <a:rPr lang="en-US" smtClean="0"/>
              <a:t>‹#›</a:t>
            </a:fld>
            <a:endParaRPr lang="en-US" dirty="0"/>
          </a:p>
        </p:txBody>
      </p:sp>
    </p:spTree>
    <p:extLst>
      <p:ext uri="{BB962C8B-B14F-4D97-AF65-F5344CB8AC3E}">
        <p14:creationId xmlns:p14="http://schemas.microsoft.com/office/powerpoint/2010/main" val="1344349539"/>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Book Antiqua" panose="02040602050305030304" pitchFamily="18" charset="0"/>
        <a:ea typeface="+mn-ea"/>
        <a:cs typeface="+mn-cs"/>
      </a:defRPr>
    </a:lvl1pPr>
    <a:lvl2pPr marL="457200" algn="l" defTabSz="914400" rtl="0" eaLnBrk="1" latinLnBrk="0" hangingPunct="1">
      <a:defRPr sz="1200" kern="1200">
        <a:solidFill>
          <a:schemeClr val="tx1"/>
        </a:solidFill>
        <a:latin typeface="Book Antiqua" panose="02040602050305030304" pitchFamily="18" charset="0"/>
        <a:ea typeface="+mn-ea"/>
        <a:cs typeface="+mn-cs"/>
      </a:defRPr>
    </a:lvl2pPr>
    <a:lvl3pPr marL="914400" algn="l" defTabSz="914400" rtl="0" eaLnBrk="1" latinLnBrk="0" hangingPunct="1">
      <a:defRPr sz="1200" kern="1200">
        <a:solidFill>
          <a:schemeClr val="tx1"/>
        </a:solidFill>
        <a:latin typeface="Book Antiqua" panose="02040602050305030304" pitchFamily="18" charset="0"/>
        <a:ea typeface="+mn-ea"/>
        <a:cs typeface="+mn-cs"/>
      </a:defRPr>
    </a:lvl3pPr>
    <a:lvl4pPr marL="1371600" algn="l" defTabSz="914400" rtl="0" eaLnBrk="1" latinLnBrk="0" hangingPunct="1">
      <a:defRPr sz="1200" kern="1200">
        <a:solidFill>
          <a:schemeClr val="tx1"/>
        </a:solidFill>
        <a:latin typeface="Book Antiqua" panose="02040602050305030304" pitchFamily="18" charset="0"/>
        <a:ea typeface="+mn-ea"/>
        <a:cs typeface="+mn-cs"/>
      </a:defRPr>
    </a:lvl4pPr>
    <a:lvl5pPr marL="1828800" algn="l" defTabSz="914400" rtl="0" eaLnBrk="1" latinLnBrk="0" hangingPunct="1">
      <a:defRPr sz="1200" kern="1200">
        <a:solidFill>
          <a:schemeClr val="tx1"/>
        </a:solidFill>
        <a:latin typeface="Book Antiqua" panose="0204060205030503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49510-0467-4EA2-BEDB-66BB86500BBA}" type="slidenum">
              <a:rPr lang="en-US" smtClean="0"/>
              <a:t>16</a:t>
            </a:fld>
            <a:endParaRPr lang="en-US" dirty="0"/>
          </a:p>
        </p:txBody>
      </p:sp>
    </p:spTree>
    <p:extLst>
      <p:ext uri="{BB962C8B-B14F-4D97-AF65-F5344CB8AC3E}">
        <p14:creationId xmlns:p14="http://schemas.microsoft.com/office/powerpoint/2010/main" val="4050967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49510-0467-4EA2-BEDB-66BB86500BBA}" type="slidenum">
              <a:rPr lang="en-US" smtClean="0"/>
              <a:t>17</a:t>
            </a:fld>
            <a:endParaRPr lang="en-US" dirty="0"/>
          </a:p>
        </p:txBody>
      </p:sp>
    </p:spTree>
    <p:extLst>
      <p:ext uri="{BB962C8B-B14F-4D97-AF65-F5344CB8AC3E}">
        <p14:creationId xmlns:p14="http://schemas.microsoft.com/office/powerpoint/2010/main" val="4135297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E349510-0467-4EA2-BEDB-66BB86500BBA}" type="slidenum">
              <a:rPr lang="en-US" smtClean="0"/>
              <a:t>19</a:t>
            </a:fld>
            <a:endParaRPr lang="en-US" dirty="0"/>
          </a:p>
        </p:txBody>
      </p:sp>
    </p:spTree>
    <p:extLst>
      <p:ext uri="{BB962C8B-B14F-4D97-AF65-F5344CB8AC3E}">
        <p14:creationId xmlns:p14="http://schemas.microsoft.com/office/powerpoint/2010/main" val="2584340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49510-0467-4EA2-BEDB-66BB86500BBA}" type="slidenum">
              <a:rPr lang="en-US" smtClean="0"/>
              <a:t>27</a:t>
            </a:fld>
            <a:endParaRPr lang="en-US" dirty="0"/>
          </a:p>
        </p:txBody>
      </p:sp>
    </p:spTree>
    <p:extLst>
      <p:ext uri="{BB962C8B-B14F-4D97-AF65-F5344CB8AC3E}">
        <p14:creationId xmlns:p14="http://schemas.microsoft.com/office/powerpoint/2010/main" val="1095775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8" name="Date Placeholder 27"/>
          <p:cNvSpPr>
            <a:spLocks noGrp="1"/>
          </p:cNvSpPr>
          <p:nvPr>
            <p:ph type="dt" sz="half" idx="10"/>
          </p:nvPr>
        </p:nvSpPr>
        <p:spPr/>
        <p:txBody>
          <a:bodyPr/>
          <a:lstStyle>
            <a:lvl1pPr>
              <a:defRPr sz="1000"/>
            </a:lvl1pPr>
          </a:lstStyle>
          <a:p>
            <a:fld id="{628B5EEA-E8C3-4CC2-AEE8-84FC1C1E60DE}" type="datetime1">
              <a:rPr lang="en-US" smtClean="0"/>
              <a:t>1/28/2019</a:t>
            </a:fld>
            <a:endParaRPr lang="en-US" dirty="0"/>
          </a:p>
        </p:txBody>
      </p:sp>
      <p:sp>
        <p:nvSpPr>
          <p:cNvPr id="17" name="Footer Placeholder 16"/>
          <p:cNvSpPr>
            <a:spLocks noGrp="1"/>
          </p:cNvSpPr>
          <p:nvPr>
            <p:ph type="ftr" sz="quarter" idx="11"/>
          </p:nvPr>
        </p:nvSpPr>
        <p:spPr/>
        <p:txBody>
          <a:bodyPr/>
          <a:lstStyle>
            <a:lvl1pPr>
              <a:defRPr sz="1000"/>
            </a:lvl1pPr>
          </a:lstStyle>
          <a:p>
            <a:r>
              <a:rPr lang="en-US" dirty="0"/>
              <a:t>Appellate Court Seminar</a:t>
            </a: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038600" y="2209800"/>
            <a:ext cx="838200" cy="441325"/>
          </a:xfrm>
        </p:spPr>
        <p:txBody>
          <a:bodyPr/>
          <a:lstStyle>
            <a:lvl1pPr marL="342900" indent="-342900">
              <a:buFont typeface="+mj-lt"/>
              <a:buAutoNum type="arabicPeriod"/>
              <a:defRPr>
                <a:solidFill>
                  <a:schemeClr val="accent3">
                    <a:shade val="75000"/>
                  </a:schemeClr>
                </a:solidFill>
              </a:defRPr>
            </a:lvl1pPr>
          </a:lstStyle>
          <a:p>
            <a:pPr marL="0" indent="0">
              <a:buFont typeface="+mj-lt"/>
              <a:buNone/>
            </a:pPr>
            <a:r>
              <a:rPr lang="en-US" dirty="0"/>
              <a:t>     </a:t>
            </a:r>
            <a:fld id="{D65C304C-AA95-4A0C-B461-2C25A2B51294}" type="slidenum">
              <a:rPr lang="en-US" smtClean="0"/>
              <a:pPr marL="0" indent="0">
                <a:buFont typeface="+mj-lt"/>
                <a:buNone/>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effectLst>
                  <a:outerShdw blurRad="38100" dist="38100" dir="2700000" algn="tl">
                    <a:srgbClr val="000000">
                      <a:alpha val="43137"/>
                    </a:srgbClr>
                  </a:outerShdw>
                </a:effectLst>
              </a:defRPr>
            </a:lvl1pPr>
          </a:lstStyle>
          <a:p>
            <a:r>
              <a:rPr kumimoji="0" lang="en-US" dirty="0"/>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D056BF8-ED1F-4DB5-929A-2292BF84DD45}" type="datetime1">
              <a:rPr lang="en-US" smtClean="0"/>
              <a:t>1/28/2019</a:t>
            </a:fld>
            <a:endParaRPr lang="en-US" dirty="0"/>
          </a:p>
        </p:txBody>
      </p:sp>
      <p:sp>
        <p:nvSpPr>
          <p:cNvPr id="5" name="Footer Placeholder 4"/>
          <p:cNvSpPr>
            <a:spLocks noGrp="1"/>
          </p:cNvSpPr>
          <p:nvPr>
            <p:ph type="ftr" sz="quarter" idx="11"/>
          </p:nvPr>
        </p:nvSpPr>
        <p:spPr/>
        <p:txBody>
          <a:bodyPr/>
          <a:lstStyle/>
          <a:p>
            <a:r>
              <a:rPr lang="en-US" dirty="0"/>
              <a:t>Appellate Court Seminar</a:t>
            </a:r>
          </a:p>
        </p:txBody>
      </p:sp>
      <p:sp>
        <p:nvSpPr>
          <p:cNvPr id="6" name="Slide Number Placeholder 5"/>
          <p:cNvSpPr>
            <a:spLocks noGrp="1"/>
          </p:cNvSpPr>
          <p:nvPr>
            <p:ph type="sldNum" sz="quarter" idx="12"/>
          </p:nvPr>
        </p:nvSpPr>
        <p:spPr/>
        <p:txBody>
          <a:bodyPr/>
          <a:lstStyle/>
          <a:p>
            <a:fld id="{FDD89733-C107-47FA-AD36-8F0C41D11018}"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FDD89733-C107-47FA-AD36-8F0C41D11018}"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522CAA8-B151-4EC5-ADBF-54A472A50D4C}" type="datetime1">
              <a:rPr lang="en-US" smtClean="0"/>
              <a:t>1/28/2019</a:t>
            </a:fld>
            <a:endParaRPr lang="en-US" dirty="0"/>
          </a:p>
        </p:txBody>
      </p:sp>
      <p:sp>
        <p:nvSpPr>
          <p:cNvPr id="5" name="Footer Placeholder 4"/>
          <p:cNvSpPr>
            <a:spLocks noGrp="1"/>
          </p:cNvSpPr>
          <p:nvPr>
            <p:ph type="ftr" sz="quarter" idx="11"/>
          </p:nvPr>
        </p:nvSpPr>
        <p:spPr/>
        <p:txBody>
          <a:bodyPr/>
          <a:lstStyle/>
          <a:p>
            <a:r>
              <a:rPr lang="en-US" dirty="0"/>
              <a:t>Appellate Court Seminar</a:t>
            </a:r>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dirty="0"/>
              <a:t>Click to edit Master title style</a:t>
            </a:r>
          </a:p>
        </p:txBody>
      </p:sp>
      <p:sp>
        <p:nvSpPr>
          <p:cNvPr id="4" name="Date Placeholder 3"/>
          <p:cNvSpPr>
            <a:spLocks noGrp="1"/>
          </p:cNvSpPr>
          <p:nvPr>
            <p:ph type="dt" sz="half" idx="10"/>
          </p:nvPr>
        </p:nvSpPr>
        <p:spPr/>
        <p:txBody>
          <a:bodyPr/>
          <a:lstStyle/>
          <a:p>
            <a:fld id="{C9E0D9DA-0A02-449B-AABF-EE9056BC6E5C}" type="datetime1">
              <a:rPr lang="en-US" smtClean="0"/>
              <a:t>1/28/2019</a:t>
            </a:fld>
            <a:endParaRPr lang="en-US" dirty="0"/>
          </a:p>
        </p:txBody>
      </p:sp>
      <p:sp>
        <p:nvSpPr>
          <p:cNvPr id="5" name="Footer Placeholder 4"/>
          <p:cNvSpPr>
            <a:spLocks noGrp="1"/>
          </p:cNvSpPr>
          <p:nvPr>
            <p:ph type="ftr" sz="quarter" idx="11"/>
          </p:nvPr>
        </p:nvSpPr>
        <p:spPr/>
        <p:txBody>
          <a:bodyPr/>
          <a:lstStyle/>
          <a:p>
            <a:r>
              <a:rPr lang="en-US" dirty="0"/>
              <a:t>Appellate Court Seminar</a:t>
            </a:r>
          </a:p>
        </p:txBody>
      </p:sp>
      <p:sp>
        <p:nvSpPr>
          <p:cNvPr id="6" name="Slide Number Placeholder 5"/>
          <p:cNvSpPr>
            <a:spLocks noGrp="1"/>
          </p:cNvSpPr>
          <p:nvPr>
            <p:ph type="sldNum" sz="quarter" idx="12"/>
          </p:nvPr>
        </p:nvSpPr>
        <p:spPr>
          <a:xfrm>
            <a:off x="4114800" y="914400"/>
            <a:ext cx="704088" cy="685799"/>
          </a:xfrm>
        </p:spPr>
        <p:txBody>
          <a:bodyPr/>
          <a:lstStyle/>
          <a:p>
            <a:pPr marL="0" indent="0">
              <a:buFont typeface="+mj-lt"/>
              <a:buNone/>
            </a:pPr>
            <a:r>
              <a:rPr lang="en-US" dirty="0"/>
              <a:t>    </a:t>
            </a:r>
            <a:fld id="{ECA18463-F366-4293-9FE9-92BF3A0C1C3E}" type="slidenum">
              <a:rPr lang="en-US" smtClean="0"/>
              <a:pPr marL="0" indent="0">
                <a:buFont typeface="+mj-lt"/>
                <a:buNone/>
              </a:pPr>
              <a:t>‹#›</a:t>
            </a:fld>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a:solidFill>
                  <a:schemeClr val="tx1"/>
                </a:solidFill>
              </a:defRPr>
            </a:lvl2pPr>
            <a:lvl4pPr>
              <a:defRPr>
                <a:solidFill>
                  <a:schemeClr val="tx1"/>
                </a:solidFill>
              </a:defRPr>
            </a:lvl4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dirty="0"/>
              <a:t>Appellate Court Seminar</a:t>
            </a:r>
          </a:p>
        </p:txBody>
      </p:sp>
      <p:sp>
        <p:nvSpPr>
          <p:cNvPr id="4" name="Date Placeholder 3"/>
          <p:cNvSpPr>
            <a:spLocks noGrp="1"/>
          </p:cNvSpPr>
          <p:nvPr>
            <p:ph type="dt" sz="half" idx="10"/>
          </p:nvPr>
        </p:nvSpPr>
        <p:spPr/>
        <p:txBody>
          <a:bodyPr/>
          <a:lstStyle/>
          <a:p>
            <a:fld id="{C1619361-ED09-420C-9F1F-0324B3000699}" type="datetime1">
              <a:rPr lang="en-US" smtClean="0"/>
              <a:t>1/28/2019</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8791393-BD81-45AE-9193-CD8292D8CFC2}"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0576CFD8-475E-4D0A-8517-D72CE71E33CF}" type="datetime1">
              <a:rPr lang="en-US" smtClean="0"/>
              <a:t>1/28/2019</a:t>
            </a:fld>
            <a:endParaRPr lang="en-US" dirty="0"/>
          </a:p>
        </p:txBody>
      </p:sp>
      <p:sp>
        <p:nvSpPr>
          <p:cNvPr id="6" name="Footer Placeholder 5"/>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p:txBody>
          <a:bodyPr/>
          <a:lstStyle/>
          <a:p>
            <a:fld id="{BFBB15E9-E7AB-49E2-88E3-7E04E6673649}"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C00E06C4-74BD-46A7-81DF-77FF918A79EE}" type="datetime1">
              <a:rPr lang="en-US" smtClean="0"/>
              <a:t>1/28/2019</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r>
              <a:rPr lang="en-US" dirty="0"/>
              <a:t>Appellate Court Seminar</a:t>
            </a: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DD89733-C107-47FA-AD36-8F0C41D11018}"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a:t>Click to edit Master title style</a:t>
            </a:r>
          </a:p>
        </p:txBody>
      </p:sp>
      <p:sp>
        <p:nvSpPr>
          <p:cNvPr id="3" name="Date Placeholder 2"/>
          <p:cNvSpPr>
            <a:spLocks noGrp="1"/>
          </p:cNvSpPr>
          <p:nvPr>
            <p:ph type="dt" sz="half" idx="10"/>
          </p:nvPr>
        </p:nvSpPr>
        <p:spPr/>
        <p:txBody>
          <a:bodyPr/>
          <a:lstStyle/>
          <a:p>
            <a:fld id="{4DD5EC9C-3E21-4D08-844A-4D0FF46A1DF5}" type="datetime1">
              <a:rPr lang="en-US" smtClean="0"/>
              <a:t>1/28/2019</a:t>
            </a:fld>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5" name="Slide Number Placeholder 4"/>
          <p:cNvSpPr>
            <a:spLocks noGrp="1"/>
          </p:cNvSpPr>
          <p:nvPr>
            <p:ph type="sldNum" sz="quarter" idx="12"/>
          </p:nvPr>
        </p:nvSpPr>
        <p:spPr>
          <a:xfrm>
            <a:off x="4343400" y="1036020"/>
            <a:ext cx="457200" cy="441325"/>
          </a:xfrm>
        </p:spPr>
        <p:txBody>
          <a:bodyPr/>
          <a:lstStyle/>
          <a:p>
            <a:fld id="{FDD89733-C107-47FA-AD36-8F0C41D1101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8FDF097-5EB1-47C4-A7B9-617CB265D154}" type="datetime1">
              <a:rPr lang="en-US" smtClean="0"/>
              <a:t>1/28/2019</a:t>
            </a:fld>
            <a:endParaRPr lang="en-US" dirty="0"/>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DD89733-C107-47FA-AD36-8F0C41D1101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DD89733-C107-47FA-AD36-8F0C41D11018}"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19F7449D-5E06-45D0-8015-F648FFC1323C}" type="datetime1">
              <a:rPr lang="en-US" smtClean="0"/>
              <a:t>1/28/2019</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r>
              <a:rPr lang="en-US" dirty="0"/>
              <a:t>Appellate Court Seminar</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FDD89733-C107-47FA-AD36-8F0C41D11018}"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E0870D46-526E-4F76-8E43-26DA39E80B46}" type="datetime1">
              <a:rPr lang="en-US" smtClean="0"/>
              <a:t>1/28/2019</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r>
              <a:rPr lang="en-US" dirty="0"/>
              <a:t>Appellate Court Seminar</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userDrawn="1"/>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D86D164-3876-4385-AC35-508A403025D5}" type="datetime1">
              <a:rPr lang="en-US" smtClean="0"/>
              <a:t>1/28/2019</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000">
                <a:solidFill>
                  <a:srgbClr val="FFFFFF"/>
                </a:solidFill>
              </a:defRPr>
            </a:lvl1pPr>
          </a:lstStyle>
          <a:p>
            <a:r>
              <a:rPr lang="en-US" dirty="0"/>
              <a:t>Appellate Court Seminar</a:t>
            </a: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50524"/>
            <a:ext cx="457200" cy="430975"/>
          </a:xfrm>
          <a:prstGeom prst="rect">
            <a:avLst/>
          </a:prstGeom>
        </p:spPr>
        <p:txBody>
          <a:bodyPr vert="horz" lIns="45720" rIns="45720" anchor="ctr">
            <a:normAutofit/>
          </a:bodyPr>
          <a:lstStyle>
            <a:lvl1pPr marL="0" indent="0" algn="ctr" eaLnBrk="1" latinLnBrk="0" hangingPunct="1">
              <a:buFont typeface="+mj-lt"/>
              <a:buNone/>
              <a:defRPr kumimoji="0" sz="1600">
                <a:solidFill>
                  <a:schemeClr val="accent3">
                    <a:shade val="75000"/>
                  </a:schemeClr>
                </a:solidFill>
              </a:defRPr>
            </a:lvl1pPr>
          </a:lstStyle>
          <a:p>
            <a:fld id="{1A4F461F-2C70-4059-924E-C4C95D37F34D}"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124200"/>
            <a:ext cx="7772400" cy="3200400"/>
          </a:xfrm>
        </p:spPr>
        <p:txBody>
          <a:bodyPr>
            <a:normAutofit lnSpcReduction="10000"/>
          </a:bodyPr>
          <a:lstStyle/>
          <a:p>
            <a:pPr algn="l"/>
            <a:endParaRPr lang="en-US" b="0" cap="none" dirty="0"/>
          </a:p>
          <a:p>
            <a:r>
              <a:rPr lang="en-US" sz="1800" b="0" cap="none" dirty="0">
                <a:solidFill>
                  <a:schemeClr val="tx1"/>
                </a:solidFill>
              </a:rPr>
              <a:t>Appellate Court Seminar</a:t>
            </a:r>
          </a:p>
          <a:p>
            <a:r>
              <a:rPr lang="en-US" sz="1500" b="0" cap="none" dirty="0">
                <a:solidFill>
                  <a:schemeClr val="tx1"/>
                </a:solidFill>
              </a:rPr>
              <a:t>February 7, 2019, Salem, Oregon</a:t>
            </a:r>
          </a:p>
          <a:p>
            <a:pPr algn="l"/>
            <a:endParaRPr lang="en-US" sz="1300" b="0" cap="none" dirty="0">
              <a:solidFill>
                <a:schemeClr val="tx1"/>
              </a:solidFill>
            </a:endParaRPr>
          </a:p>
          <a:p>
            <a:pPr algn="l"/>
            <a:endParaRPr lang="en-US" sz="1300" b="0" cap="none" dirty="0">
              <a:solidFill>
                <a:schemeClr val="tx1"/>
              </a:solidFill>
            </a:endParaRPr>
          </a:p>
          <a:p>
            <a:pPr algn="l"/>
            <a:endParaRPr lang="en-US" sz="1300" b="0" cap="none" dirty="0">
              <a:solidFill>
                <a:schemeClr val="tx1"/>
              </a:solidFill>
            </a:endParaRPr>
          </a:p>
          <a:p>
            <a:pPr algn="l"/>
            <a:endParaRPr lang="en-US" sz="1300" b="0" cap="none" dirty="0">
              <a:solidFill>
                <a:schemeClr val="tx1"/>
              </a:solidFill>
            </a:endParaRPr>
          </a:p>
          <a:p>
            <a:pPr algn="l"/>
            <a:endParaRPr lang="en-US" sz="1300" b="0" cap="none" dirty="0">
              <a:solidFill>
                <a:schemeClr val="tx1"/>
              </a:solidFill>
            </a:endParaRPr>
          </a:p>
          <a:p>
            <a:pPr algn="l"/>
            <a:r>
              <a:rPr lang="en-US" sz="1300" b="0" cap="none" dirty="0">
                <a:solidFill>
                  <a:schemeClr val="tx1"/>
                </a:solidFill>
              </a:rPr>
              <a:t>Inge Wells, Senior Assistant Attorney General</a:t>
            </a:r>
          </a:p>
          <a:p>
            <a:pPr algn="l"/>
            <a:r>
              <a:rPr lang="en-US" sz="1300" b="0" cap="none" dirty="0">
                <a:solidFill>
                  <a:schemeClr val="tx1"/>
                </a:solidFill>
              </a:rPr>
              <a:t>Oregon Department of Justice</a:t>
            </a:r>
          </a:p>
          <a:p>
            <a:pPr algn="l"/>
            <a:r>
              <a:rPr lang="en-US" sz="1300" b="0" cap="none" dirty="0">
                <a:solidFill>
                  <a:schemeClr val="tx1"/>
                </a:solidFill>
              </a:rPr>
              <a:t>Amy Miller, Legal Director</a:t>
            </a:r>
          </a:p>
          <a:p>
            <a:pPr algn="l"/>
            <a:r>
              <a:rPr lang="en-US" sz="1300" b="0" cap="none" dirty="0">
                <a:solidFill>
                  <a:schemeClr val="tx1"/>
                </a:solidFill>
              </a:rPr>
              <a:t>CASA for Children, Inc.</a:t>
            </a:r>
          </a:p>
          <a:p>
            <a:pPr algn="l"/>
            <a:r>
              <a:rPr lang="en-US" sz="1600" i="1" dirty="0">
                <a:solidFill>
                  <a:schemeClr val="tx1"/>
                </a:solidFill>
              </a:rPr>
              <a:t>		</a:t>
            </a:r>
            <a:endParaRPr lang="en-US" sz="1600" dirty="0">
              <a:solidFill>
                <a:schemeClr val="tx1"/>
              </a:solidFill>
            </a:endParaRPr>
          </a:p>
        </p:txBody>
      </p:sp>
      <p:sp>
        <p:nvSpPr>
          <p:cNvPr id="2" name="Title 1"/>
          <p:cNvSpPr>
            <a:spLocks noGrp="1"/>
          </p:cNvSpPr>
          <p:nvPr>
            <p:ph type="ctrTitle"/>
          </p:nvPr>
        </p:nvSpPr>
        <p:spPr>
          <a:xfrm>
            <a:off x="685800" y="457201"/>
            <a:ext cx="7772400" cy="1676400"/>
          </a:xfrm>
        </p:spPr>
        <p:txBody>
          <a:bodyPr>
            <a:normAutofit fontScale="90000"/>
          </a:bodyPr>
          <a:lstStyle/>
          <a:p>
            <a:r>
              <a:rPr lang="en-US" dirty="0"/>
              <a:t>Critical Legal Decision Making in Juvenile Dependency Cases</a:t>
            </a:r>
            <a:br>
              <a:rPr lang="en-US" dirty="0"/>
            </a:br>
            <a:r>
              <a:rPr lang="en-US" dirty="0"/>
              <a:t>		</a:t>
            </a:r>
          </a:p>
        </p:txBody>
      </p:sp>
    </p:spTree>
    <p:extLst>
      <p:ext uri="{BB962C8B-B14F-4D97-AF65-F5344CB8AC3E}">
        <p14:creationId xmlns:p14="http://schemas.microsoft.com/office/powerpoint/2010/main" val="4144641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0E187-466C-E648-8AA9-F1E31C731C07}"/>
              </a:ext>
            </a:extLst>
          </p:cNvPr>
          <p:cNvSpPr>
            <a:spLocks noGrp="1"/>
          </p:cNvSpPr>
          <p:nvPr>
            <p:ph type="title"/>
          </p:nvPr>
        </p:nvSpPr>
        <p:spPr/>
        <p:txBody>
          <a:bodyPr/>
          <a:lstStyle/>
          <a:p>
            <a:r>
              <a:rPr lang="en-US" dirty="0"/>
              <a:t>Considerations for parent/child attorneys</a:t>
            </a:r>
          </a:p>
        </p:txBody>
      </p:sp>
      <p:sp>
        <p:nvSpPr>
          <p:cNvPr id="3" name="Date Placeholder 2">
            <a:extLst>
              <a:ext uri="{FF2B5EF4-FFF2-40B4-BE49-F238E27FC236}">
                <a16:creationId xmlns:a16="http://schemas.microsoft.com/office/drawing/2014/main" id="{1BCB503A-C3BB-A444-98A0-24AE80C2A3B4}"/>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088C2375-8010-4849-BD81-BB2CA0CDA7CF}"/>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ED07822C-B709-714B-8369-445311BB448B}"/>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10</a:t>
            </a:fld>
            <a:endParaRPr lang="en-US" dirty="0"/>
          </a:p>
        </p:txBody>
      </p:sp>
      <p:sp>
        <p:nvSpPr>
          <p:cNvPr id="6" name="Content Placeholder 5">
            <a:extLst>
              <a:ext uri="{FF2B5EF4-FFF2-40B4-BE49-F238E27FC236}">
                <a16:creationId xmlns:a16="http://schemas.microsoft.com/office/drawing/2014/main" id="{98254740-3F6A-954B-82A0-081DF38D8F1A}"/>
              </a:ext>
            </a:extLst>
          </p:cNvPr>
          <p:cNvSpPr>
            <a:spLocks noGrp="1"/>
          </p:cNvSpPr>
          <p:nvPr>
            <p:ph sz="quarter" idx="1"/>
          </p:nvPr>
        </p:nvSpPr>
        <p:spPr/>
        <p:txBody>
          <a:bodyPr>
            <a:normAutofit fontScale="85000" lnSpcReduction="20000"/>
          </a:bodyPr>
          <a:lstStyle/>
          <a:p>
            <a:r>
              <a:rPr lang="en-US" dirty="0"/>
              <a:t>Placement</a:t>
            </a:r>
          </a:p>
          <a:p>
            <a:pPr lvl="1"/>
            <a:r>
              <a:rPr lang="en-US" dirty="0"/>
              <a:t>Can the child be returned to parent(s)with a safety plan?</a:t>
            </a:r>
          </a:p>
          <a:p>
            <a:pPr lvl="1"/>
            <a:r>
              <a:rPr lang="en-US" dirty="0"/>
              <a:t>DHS shall make diligent efforts to place with relatives or persons with caregiver relationships and to place siblings together. ORS 419B.192.</a:t>
            </a:r>
          </a:p>
          <a:p>
            <a:r>
              <a:rPr lang="en-US" dirty="0"/>
              <a:t>Visitation</a:t>
            </a:r>
          </a:p>
          <a:p>
            <a:pPr lvl="1"/>
            <a:r>
              <a:rPr lang="en-US" dirty="0"/>
              <a:t>DHS must develop a temporary visitation plan either when the child enters substitute care or at the time of the shelter hearing. OAR 413-070-0860(1)(e).</a:t>
            </a:r>
          </a:p>
          <a:p>
            <a:r>
              <a:rPr lang="en-US" dirty="0"/>
              <a:t>Engagement in services</a:t>
            </a:r>
          </a:p>
          <a:p>
            <a:pPr lvl="1"/>
            <a:r>
              <a:rPr lang="en-US" dirty="0"/>
              <a:t>Complete cooperation with all services and signed releases of information can be persuasive  in a borderline case [to return the child home]. (Oregon State Bar, </a:t>
            </a:r>
            <a:r>
              <a:rPr lang="en-US" i="1" dirty="0"/>
              <a:t> Juvenile Law</a:t>
            </a:r>
            <a:r>
              <a:rPr lang="en-US" dirty="0"/>
              <a:t> (2017)). </a:t>
            </a:r>
          </a:p>
          <a:p>
            <a:r>
              <a:rPr lang="en-US" dirty="0"/>
              <a:t>Shelter review (2nd shelter)</a:t>
            </a:r>
          </a:p>
          <a:p>
            <a:pPr lvl="1"/>
            <a:r>
              <a:rPr lang="en-US" dirty="0"/>
              <a:t>Provides more time gather &amp; present evidence to support placement with parent(s).  </a:t>
            </a:r>
            <a:r>
              <a:rPr lang="en-US" i="1" dirty="0"/>
              <a:t>See </a:t>
            </a:r>
            <a:r>
              <a:rPr lang="en-US" dirty="0"/>
              <a:t>ORS 419B.875(2)(e).</a:t>
            </a:r>
          </a:p>
        </p:txBody>
      </p:sp>
    </p:spTree>
    <p:extLst>
      <p:ext uri="{BB962C8B-B14F-4D97-AF65-F5344CB8AC3E}">
        <p14:creationId xmlns:p14="http://schemas.microsoft.com/office/powerpoint/2010/main" val="3952643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Filing a Dependency Petition</a:t>
            </a:r>
          </a:p>
        </p:txBody>
      </p:sp>
      <p:sp>
        <p:nvSpPr>
          <p:cNvPr id="3" name="Content Placeholder 2"/>
          <p:cNvSpPr>
            <a:spLocks noGrp="1"/>
          </p:cNvSpPr>
          <p:nvPr>
            <p:ph sz="quarter" idx="1"/>
          </p:nvPr>
        </p:nvSpPr>
        <p:spPr/>
        <p:txBody>
          <a:bodyPr>
            <a:normAutofit fontScale="92500" lnSpcReduction="20000"/>
          </a:bodyPr>
          <a:lstStyle/>
          <a:p>
            <a:pPr lvl="0"/>
            <a:r>
              <a:rPr lang="en-US" dirty="0"/>
              <a:t>“Any person” may file a dependency petition.  ORS 419B.809(1).</a:t>
            </a:r>
          </a:p>
          <a:p>
            <a:pPr lvl="0"/>
            <a:r>
              <a:rPr lang="en-US" dirty="0"/>
              <a:t>DHS files a petition when “a child is taken into protective custody or juvenile court intervention is necessary to assure the child and family receive appropriate services.”  OAR 413-015-0455(2).</a:t>
            </a:r>
          </a:p>
          <a:p>
            <a:r>
              <a:rPr lang="en-US" dirty="0"/>
              <a:t>DHS consults with AAG or DDA to ensure petition is legally sufficient.  ORS 419B.100(1).</a:t>
            </a:r>
          </a:p>
          <a:p>
            <a:r>
              <a:rPr lang="en-US" dirty="0"/>
              <a:t>Address and resolve parentage issues.</a:t>
            </a:r>
          </a:p>
          <a:p>
            <a:r>
              <a:rPr lang="en-US" dirty="0"/>
              <a:t>Prior to adjudication, the court may dismiss the petition provided that every party has had an opportunity to investigate and present a case supporting the petition or waived the opportunity to do so.  ORS 419B.809(7).</a:t>
            </a:r>
          </a:p>
          <a:p>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normAutofit/>
          </a:bodyPr>
          <a:lstStyle/>
          <a:p>
            <a:pPr marL="0" indent="0">
              <a:buNone/>
            </a:pPr>
            <a:r>
              <a:rPr lang="en-US" dirty="0"/>
              <a:t>     </a:t>
            </a:r>
            <a:fld id="{ECA18463-F366-4293-9FE9-92BF3A0C1C3E}" type="slidenum">
              <a:rPr lang="en-US" smtClean="0"/>
              <a:pPr marL="0" indent="0">
                <a:buNone/>
              </a:pPr>
              <a:t>11</a:t>
            </a:fld>
            <a:endParaRPr lang="en-US" dirty="0"/>
          </a:p>
        </p:txBody>
      </p:sp>
      <p:sp>
        <p:nvSpPr>
          <p:cNvPr id="5" name="Date Placeholder 4"/>
          <p:cNvSpPr>
            <a:spLocks noGrp="1"/>
          </p:cNvSpPr>
          <p:nvPr>
            <p:ph type="dt" sz="half" idx="10"/>
          </p:nvPr>
        </p:nvSpPr>
        <p:spPr/>
        <p:txBody>
          <a:bodyPr/>
          <a:lstStyle/>
          <a:p>
            <a:fld id="{A517731F-AED4-4E16-B4E4-0C259312269A}" type="datetime1">
              <a:rPr lang="en-US" smtClean="0"/>
              <a:t>1/28/2019</a:t>
            </a:fld>
            <a:endParaRPr lang="en-US" dirty="0"/>
          </a:p>
        </p:txBody>
      </p:sp>
    </p:spTree>
    <p:extLst>
      <p:ext uri="{BB962C8B-B14F-4D97-AF65-F5344CB8AC3E}">
        <p14:creationId xmlns:p14="http://schemas.microsoft.com/office/powerpoint/2010/main" val="3545453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4D01-DBCB-A549-B071-7EC86E300E08}"/>
              </a:ext>
            </a:extLst>
          </p:cNvPr>
          <p:cNvSpPr>
            <a:spLocks noGrp="1"/>
          </p:cNvSpPr>
          <p:nvPr>
            <p:ph type="title"/>
          </p:nvPr>
        </p:nvSpPr>
        <p:spPr/>
        <p:txBody>
          <a:bodyPr/>
          <a:lstStyle/>
          <a:p>
            <a:r>
              <a:rPr lang="en-US" dirty="0"/>
              <a:t>Adjudication of dependency petition</a:t>
            </a:r>
          </a:p>
        </p:txBody>
      </p:sp>
      <p:sp>
        <p:nvSpPr>
          <p:cNvPr id="3" name="Date Placeholder 2">
            <a:extLst>
              <a:ext uri="{FF2B5EF4-FFF2-40B4-BE49-F238E27FC236}">
                <a16:creationId xmlns:a16="http://schemas.microsoft.com/office/drawing/2014/main" id="{D50DB3E7-CE09-F243-A3CE-C5A4A2BB4233}"/>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C4262BAC-542F-7640-8AE7-6CC62E2473C4}"/>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D72EC883-33BB-F449-96FE-DD0D2035F57B}"/>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12</a:t>
            </a:fld>
            <a:endParaRPr lang="en-US" dirty="0"/>
          </a:p>
        </p:txBody>
      </p:sp>
      <p:sp>
        <p:nvSpPr>
          <p:cNvPr id="6" name="Content Placeholder 5">
            <a:extLst>
              <a:ext uri="{FF2B5EF4-FFF2-40B4-BE49-F238E27FC236}">
                <a16:creationId xmlns:a16="http://schemas.microsoft.com/office/drawing/2014/main" id="{3FC4929D-FB7B-2442-906E-E8B7F1410A2D}"/>
              </a:ext>
            </a:extLst>
          </p:cNvPr>
          <p:cNvSpPr>
            <a:spLocks noGrp="1"/>
          </p:cNvSpPr>
          <p:nvPr>
            <p:ph sz="quarter" idx="1"/>
          </p:nvPr>
        </p:nvSpPr>
        <p:spPr/>
        <p:txBody>
          <a:bodyPr/>
          <a:lstStyle/>
          <a:p>
            <a:r>
              <a:rPr lang="en-US" dirty="0"/>
              <a:t>Absent good cause, a petition must be adjudicated within 60 days.  ORS 419B.305(1).</a:t>
            </a:r>
          </a:p>
          <a:p>
            <a:r>
              <a:rPr lang="en-US" dirty="0"/>
              <a:t>Written good cause finding is required to continue beyond 60-day period. ORS 419B.305.</a:t>
            </a:r>
          </a:p>
          <a:p>
            <a:r>
              <a:rPr lang="en-US" dirty="0"/>
              <a:t>42% of juvenile court petitions are adjudicated within 60 days. (Juvenile Court Improvement Program, 2017 year-end statistical reports).</a:t>
            </a:r>
            <a:br>
              <a:rPr lang="en-US" dirty="0"/>
            </a:br>
            <a:endParaRPr lang="en-US" dirty="0"/>
          </a:p>
          <a:p>
            <a:endParaRPr lang="en-US" dirty="0"/>
          </a:p>
        </p:txBody>
      </p:sp>
    </p:spTree>
    <p:extLst>
      <p:ext uri="{BB962C8B-B14F-4D97-AF65-F5344CB8AC3E}">
        <p14:creationId xmlns:p14="http://schemas.microsoft.com/office/powerpoint/2010/main" val="1200481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B1757-3703-FF47-887E-0280C7868629}"/>
              </a:ext>
            </a:extLst>
          </p:cNvPr>
          <p:cNvSpPr>
            <a:spLocks noGrp="1"/>
          </p:cNvSpPr>
          <p:nvPr>
            <p:ph type="title"/>
          </p:nvPr>
        </p:nvSpPr>
        <p:spPr/>
        <p:txBody>
          <a:bodyPr>
            <a:normAutofit/>
          </a:bodyPr>
          <a:lstStyle/>
          <a:p>
            <a:r>
              <a:rPr lang="en-US" dirty="0"/>
              <a:t>Considerations for parent/child attorneys </a:t>
            </a:r>
          </a:p>
        </p:txBody>
      </p:sp>
      <p:sp>
        <p:nvSpPr>
          <p:cNvPr id="3" name="Date Placeholder 2">
            <a:extLst>
              <a:ext uri="{FF2B5EF4-FFF2-40B4-BE49-F238E27FC236}">
                <a16:creationId xmlns:a16="http://schemas.microsoft.com/office/drawing/2014/main" id="{96769E77-A91C-CD42-8B71-C1C35519B57F}"/>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58BE35F7-C23A-414C-A7B4-B45696567574}"/>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ED9E4123-B60C-B247-A727-658F389FDF73}"/>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13</a:t>
            </a:fld>
            <a:endParaRPr lang="en-US" dirty="0"/>
          </a:p>
        </p:txBody>
      </p:sp>
      <p:sp>
        <p:nvSpPr>
          <p:cNvPr id="6" name="Content Placeholder 5">
            <a:extLst>
              <a:ext uri="{FF2B5EF4-FFF2-40B4-BE49-F238E27FC236}">
                <a16:creationId xmlns:a16="http://schemas.microsoft.com/office/drawing/2014/main" id="{4A9A1A1E-C3C7-FD46-860E-FA67D7CD47D4}"/>
              </a:ext>
            </a:extLst>
          </p:cNvPr>
          <p:cNvSpPr>
            <a:spLocks noGrp="1"/>
          </p:cNvSpPr>
          <p:nvPr>
            <p:ph sz="quarter" idx="1"/>
          </p:nvPr>
        </p:nvSpPr>
        <p:spPr/>
        <p:txBody>
          <a:bodyPr>
            <a:normAutofit fontScale="55000" lnSpcReduction="20000"/>
          </a:bodyPr>
          <a:lstStyle/>
          <a:p>
            <a:r>
              <a:rPr lang="en-US" sz="3300" dirty="0"/>
              <a:t>Discovery</a:t>
            </a:r>
          </a:p>
          <a:p>
            <a:pPr lvl="1"/>
            <a:r>
              <a:rPr lang="en-US" sz="2900" dirty="0"/>
              <a:t>Disclosure must be made “as soon as practicable” after the filing of a petition, and no later than 30 days after the filing of a petition alleging jurisdiction. ORS 419B.881(2). </a:t>
            </a:r>
          </a:p>
          <a:p>
            <a:r>
              <a:rPr lang="en-US" sz="3300" dirty="0"/>
              <a:t>Investigation</a:t>
            </a:r>
          </a:p>
          <a:p>
            <a:pPr lvl="1"/>
            <a:r>
              <a:rPr lang="en-US" sz="2900" dirty="0"/>
              <a:t>An independent investigation of the case requires the lawyer to (1) interview the client, potential witnesses, and others who can help provide an understanding of why the petition alleging the juvenile court’s jurisdiction was filed; (2) explore the accuracy of the petition; and (3) aid in determining what factors will resolve the difficulties.</a:t>
            </a:r>
          </a:p>
          <a:p>
            <a:pPr lvl="1"/>
            <a:r>
              <a:rPr lang="en-US" sz="2900" dirty="0"/>
              <a:t>Consider independent expert evaluations.</a:t>
            </a:r>
          </a:p>
          <a:p>
            <a:pPr lvl="1"/>
            <a:r>
              <a:rPr lang="en-US" sz="2900" dirty="0"/>
              <a:t>Attend all out-of-court case-planning meetings.</a:t>
            </a:r>
          </a:p>
          <a:p>
            <a:r>
              <a:rPr lang="en-US" sz="3300" dirty="0"/>
              <a:t>Negotiation &amp; Adjudication</a:t>
            </a:r>
          </a:p>
          <a:p>
            <a:pPr lvl="1"/>
            <a:r>
              <a:rPr lang="en-US" sz="2900" dirty="0"/>
              <a:t>Given the low standard of proof (preponderance), the position of all parties may be enhanced by a negotiated solution.</a:t>
            </a:r>
          </a:p>
          <a:p>
            <a:pPr lvl="2"/>
            <a:r>
              <a:rPr lang="en-US" sz="2900" dirty="0"/>
              <a:t>Trial rate of 9% (Juvenile Court Improvement Program, 2017 year-end statistical reports)</a:t>
            </a:r>
          </a:p>
          <a:p>
            <a:pPr lvl="1"/>
            <a:r>
              <a:rPr lang="en-US" sz="2900" dirty="0"/>
              <a:t>Settlement conference not statutorily required; practice varies statewide. </a:t>
            </a:r>
          </a:p>
          <a:p>
            <a:pPr lvl="1"/>
            <a:r>
              <a:rPr lang="en-US" sz="2900" dirty="0"/>
              <a:t>Often the parties can negotiate a settlement by agreeing to admit to part of the petition in exchange for the petitioner dismissing the remainder of the petition. </a:t>
            </a:r>
            <a:br>
              <a:rPr lang="en-US" sz="2900" dirty="0"/>
            </a:br>
            <a:endParaRPr lang="en-US" sz="2900" dirty="0"/>
          </a:p>
          <a:p>
            <a:pPr lvl="1"/>
            <a:endParaRPr lang="en-US" sz="2000" dirty="0"/>
          </a:p>
        </p:txBody>
      </p:sp>
    </p:spTree>
    <p:extLst>
      <p:ext uri="{BB962C8B-B14F-4D97-AF65-F5344CB8AC3E}">
        <p14:creationId xmlns:p14="http://schemas.microsoft.com/office/powerpoint/2010/main" val="2853968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A1C92-EF47-6F49-A323-3A66F8C30901}"/>
              </a:ext>
            </a:extLst>
          </p:cNvPr>
          <p:cNvSpPr>
            <a:spLocks noGrp="1"/>
          </p:cNvSpPr>
          <p:nvPr>
            <p:ph type="title"/>
          </p:nvPr>
        </p:nvSpPr>
        <p:spPr/>
        <p:txBody>
          <a:bodyPr/>
          <a:lstStyle/>
          <a:p>
            <a:r>
              <a:rPr lang="en-US" dirty="0"/>
              <a:t>Considerations for parent/child attorneys </a:t>
            </a:r>
          </a:p>
        </p:txBody>
      </p:sp>
      <p:sp>
        <p:nvSpPr>
          <p:cNvPr id="3" name="Date Placeholder 2">
            <a:extLst>
              <a:ext uri="{FF2B5EF4-FFF2-40B4-BE49-F238E27FC236}">
                <a16:creationId xmlns:a16="http://schemas.microsoft.com/office/drawing/2014/main" id="{D22A529C-F81E-8042-844C-3DE513BEE252}"/>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74150AB9-6387-8C4D-8438-D25AFCBC9107}"/>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9CC9CF9A-53B8-2340-86E5-E0AA1F7D5B22}"/>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14</a:t>
            </a:fld>
            <a:endParaRPr lang="en-US" dirty="0"/>
          </a:p>
        </p:txBody>
      </p:sp>
      <p:sp>
        <p:nvSpPr>
          <p:cNvPr id="6" name="Content Placeholder 5">
            <a:extLst>
              <a:ext uri="{FF2B5EF4-FFF2-40B4-BE49-F238E27FC236}">
                <a16:creationId xmlns:a16="http://schemas.microsoft.com/office/drawing/2014/main" id="{B5E349AB-737D-BA4C-9462-3D14F3DFA1E8}"/>
              </a:ext>
            </a:extLst>
          </p:cNvPr>
          <p:cNvSpPr>
            <a:spLocks noGrp="1"/>
          </p:cNvSpPr>
          <p:nvPr>
            <p:ph sz="quarter" idx="1"/>
          </p:nvPr>
        </p:nvSpPr>
        <p:spPr/>
        <p:txBody>
          <a:bodyPr>
            <a:normAutofit fontScale="77500" lnSpcReduction="20000"/>
          </a:bodyPr>
          <a:lstStyle/>
          <a:p>
            <a:r>
              <a:rPr lang="en-US" sz="2900" dirty="0"/>
              <a:t>Disposition</a:t>
            </a:r>
          </a:p>
          <a:p>
            <a:pPr lvl="1"/>
            <a:r>
              <a:rPr lang="en-US" sz="2600" dirty="0"/>
              <a:t>The juvenile court may order a parent to engage in a service only if the service bears a rational relationship to the jurisdictional findings of the court. </a:t>
            </a:r>
            <a:r>
              <a:rPr lang="en-US" sz="2600" i="1" dirty="0"/>
              <a:t>State ex rel Juv. Dept. v. G.L,  </a:t>
            </a:r>
            <a:r>
              <a:rPr lang="en-US" sz="2600" dirty="0"/>
              <a:t>345 Or 158 (2008).</a:t>
            </a:r>
          </a:p>
          <a:p>
            <a:r>
              <a:rPr lang="en-US" sz="2900" dirty="0"/>
              <a:t>Appeal</a:t>
            </a:r>
          </a:p>
          <a:p>
            <a:pPr lvl="1"/>
            <a:r>
              <a:rPr lang="en-US" sz="2600" dirty="0"/>
              <a:t>The trial lawyer should immediately discuss the possibility of appeal when a court’s ruling is contrary to the client’s position or interests. Regardless of whether the lawyer believes an appeal is appropriate or if there are any viable issues for appeal, the lawyer should advise the client—at the conclusion of each hearing—that the client has a right to appeal from any adverse order or judgment resulting from a jurisdictional hearing, review hearing, permanency hearing, or termination-of-parental-rights trial.</a:t>
            </a:r>
          </a:p>
          <a:p>
            <a:pPr marL="0" indent="0">
              <a:buNone/>
            </a:pPr>
            <a:r>
              <a:rPr lang="en-US" sz="2800" dirty="0"/>
              <a:t>Sources:  Oregon State Bar,</a:t>
            </a:r>
            <a:r>
              <a:rPr lang="en-US" sz="2800" i="1" dirty="0"/>
              <a:t> Juvenile Law</a:t>
            </a:r>
            <a:r>
              <a:rPr lang="en-US" sz="2800" dirty="0"/>
              <a:t> (2017); Oregon State Bar, </a:t>
            </a:r>
            <a:r>
              <a:rPr lang="en-US" sz="2800" i="1" dirty="0"/>
              <a:t>Specific Standards for Representation in Juvenile Dependency Cases</a:t>
            </a:r>
            <a:r>
              <a:rPr lang="en-US" sz="2800" dirty="0"/>
              <a:t> (2017).</a:t>
            </a:r>
          </a:p>
          <a:p>
            <a:endParaRPr lang="en-US" dirty="0"/>
          </a:p>
        </p:txBody>
      </p:sp>
    </p:spTree>
    <p:extLst>
      <p:ext uri="{BB962C8B-B14F-4D97-AF65-F5344CB8AC3E}">
        <p14:creationId xmlns:p14="http://schemas.microsoft.com/office/powerpoint/2010/main" val="1209757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A1C92-EF47-6F49-A323-3A66F8C30901}"/>
              </a:ext>
            </a:extLst>
          </p:cNvPr>
          <p:cNvSpPr>
            <a:spLocks noGrp="1"/>
          </p:cNvSpPr>
          <p:nvPr>
            <p:ph type="title"/>
          </p:nvPr>
        </p:nvSpPr>
        <p:spPr/>
        <p:txBody>
          <a:bodyPr/>
          <a:lstStyle/>
          <a:p>
            <a:r>
              <a:rPr lang="en-US" dirty="0"/>
              <a:t>Considerations for agency attorneys </a:t>
            </a:r>
          </a:p>
        </p:txBody>
      </p:sp>
      <p:sp>
        <p:nvSpPr>
          <p:cNvPr id="3" name="Date Placeholder 2">
            <a:extLst>
              <a:ext uri="{FF2B5EF4-FFF2-40B4-BE49-F238E27FC236}">
                <a16:creationId xmlns:a16="http://schemas.microsoft.com/office/drawing/2014/main" id="{D22A529C-F81E-8042-844C-3DE513BEE252}"/>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74150AB9-6387-8C4D-8438-D25AFCBC9107}"/>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9CC9CF9A-53B8-2340-86E5-E0AA1F7D5B22}"/>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15</a:t>
            </a:fld>
            <a:endParaRPr lang="en-US" dirty="0"/>
          </a:p>
        </p:txBody>
      </p:sp>
      <p:sp>
        <p:nvSpPr>
          <p:cNvPr id="6" name="Content Placeholder 5">
            <a:extLst>
              <a:ext uri="{FF2B5EF4-FFF2-40B4-BE49-F238E27FC236}">
                <a16:creationId xmlns:a16="http://schemas.microsoft.com/office/drawing/2014/main" id="{B5E349AB-737D-BA4C-9462-3D14F3DFA1E8}"/>
              </a:ext>
            </a:extLst>
          </p:cNvPr>
          <p:cNvSpPr>
            <a:spLocks noGrp="1"/>
          </p:cNvSpPr>
          <p:nvPr>
            <p:ph sz="quarter" idx="1"/>
          </p:nvPr>
        </p:nvSpPr>
        <p:spPr/>
        <p:txBody>
          <a:bodyPr>
            <a:normAutofit lnSpcReduction="10000"/>
          </a:bodyPr>
          <a:lstStyle/>
          <a:p>
            <a:r>
              <a:rPr lang="en-US" sz="2900" dirty="0"/>
              <a:t>Allegations admitted or proved must reflect the reasons why the child’s welfare is endangered.</a:t>
            </a:r>
          </a:p>
          <a:p>
            <a:r>
              <a:rPr lang="en-US" sz="2900" dirty="0"/>
              <a:t>Reunification services must be rationally related to the bases for jurisdiction.</a:t>
            </a:r>
          </a:p>
          <a:p>
            <a:r>
              <a:rPr lang="en-US" dirty="0"/>
              <a:t>At a permanency hearing, the department’s efforts and a parent’s progress are “evaluated by reference to the facts that formed the bases for juvenile court jurisdiction.”  </a:t>
            </a:r>
            <a:r>
              <a:rPr lang="en-US" i="1" dirty="0"/>
              <a:t>Dept. of Human Services v. N.T</a:t>
            </a:r>
            <a:r>
              <a:rPr lang="en-US" dirty="0"/>
              <a:t>., 247 Or App 706 (2012).</a:t>
            </a:r>
          </a:p>
          <a:p>
            <a:r>
              <a:rPr lang="en-US" dirty="0"/>
              <a:t>Wardship can be terminated if the bases for jurisdiction are ameliorated.</a:t>
            </a:r>
          </a:p>
        </p:txBody>
      </p:sp>
    </p:spTree>
    <p:extLst>
      <p:ext uri="{BB962C8B-B14F-4D97-AF65-F5344CB8AC3E}">
        <p14:creationId xmlns:p14="http://schemas.microsoft.com/office/powerpoint/2010/main" val="4070082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68426" y="2743201"/>
            <a:ext cx="6480174" cy="304800"/>
          </a:xfrm>
        </p:spPr>
        <p:txBody>
          <a:bodyPr>
            <a:normAutofit fontScale="92500" lnSpcReduction="10000"/>
          </a:bodyPr>
          <a:lstStyle/>
          <a:p>
            <a:endParaRPr lang="en-US" dirty="0"/>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p:txBody>
          <a:bodyPr/>
          <a:lstStyle/>
          <a:p>
            <a:fld id="{F8791393-BD81-45AE-9193-CD8292D8CFC2}" type="slidenum">
              <a:rPr lang="en-US" smtClean="0"/>
              <a:t>16</a:t>
            </a:fld>
            <a:endParaRPr lang="en-US" dirty="0"/>
          </a:p>
        </p:txBody>
      </p:sp>
      <p:sp>
        <p:nvSpPr>
          <p:cNvPr id="5" name="Title 4"/>
          <p:cNvSpPr>
            <a:spLocks noGrp="1"/>
          </p:cNvSpPr>
          <p:nvPr>
            <p:ph type="title"/>
          </p:nvPr>
        </p:nvSpPr>
        <p:spPr/>
        <p:txBody>
          <a:bodyPr/>
          <a:lstStyle/>
          <a:p>
            <a:r>
              <a:rPr lang="en-US" dirty="0"/>
              <a:t>Permanency Planning</a:t>
            </a:r>
          </a:p>
        </p:txBody>
      </p:sp>
      <p:sp>
        <p:nvSpPr>
          <p:cNvPr id="6" name="Date Placeholder 5"/>
          <p:cNvSpPr>
            <a:spLocks noGrp="1"/>
          </p:cNvSpPr>
          <p:nvPr>
            <p:ph type="dt" sz="half" idx="10"/>
          </p:nvPr>
        </p:nvSpPr>
        <p:spPr/>
        <p:txBody>
          <a:bodyPr/>
          <a:lstStyle/>
          <a:p>
            <a:fld id="{5A4DED11-B598-4CF5-834B-368E0AE42FDB}" type="datetime1">
              <a:rPr lang="en-US" smtClean="0"/>
              <a:t>1/28/2019</a:t>
            </a:fld>
            <a:endParaRPr lang="en-US" dirty="0"/>
          </a:p>
        </p:txBody>
      </p:sp>
    </p:spTree>
    <p:extLst>
      <p:ext uri="{BB962C8B-B14F-4D97-AF65-F5344CB8AC3E}">
        <p14:creationId xmlns:p14="http://schemas.microsoft.com/office/powerpoint/2010/main" val="1471203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Adoption and Safe Families Act </a:t>
            </a:r>
          </a:p>
        </p:txBody>
      </p:sp>
      <p:sp>
        <p:nvSpPr>
          <p:cNvPr id="3" name="Content Placeholder 2"/>
          <p:cNvSpPr>
            <a:spLocks noGrp="1"/>
          </p:cNvSpPr>
          <p:nvPr>
            <p:ph sz="quarter" idx="1"/>
          </p:nvPr>
        </p:nvSpPr>
        <p:spPr/>
        <p:txBody>
          <a:bodyPr>
            <a:normAutofit/>
          </a:bodyPr>
          <a:lstStyle/>
          <a:p>
            <a:r>
              <a:rPr lang="en-US" dirty="0"/>
              <a:t>Adoption and Safe Families Act, 42 USC §§671, 675 (1997) (ASFA)</a:t>
            </a:r>
          </a:p>
          <a:p>
            <a:r>
              <a:rPr lang="en-US" dirty="0"/>
              <a:t>ASFA imposes “reasonable efforts” requirements and timelines on states to reduce the amount of time children spend in foster care.</a:t>
            </a:r>
          </a:p>
          <a:p>
            <a:r>
              <a:rPr lang="en-US" dirty="0"/>
              <a:t>Enforced against states through Spending Clause; failure to make required findings results in loss of Title IV-E funding.</a:t>
            </a:r>
          </a:p>
          <a:p>
            <a:r>
              <a:rPr lang="en-US" dirty="0"/>
              <a:t>ASFA was incorporated into Oregon’s juvenile code in 1999.</a:t>
            </a:r>
          </a:p>
          <a:p>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normAutofit/>
          </a:bodyPr>
          <a:lstStyle/>
          <a:p>
            <a:pPr marL="0" indent="0">
              <a:buNone/>
            </a:pPr>
            <a:r>
              <a:rPr lang="en-US" dirty="0"/>
              <a:t>    </a:t>
            </a:r>
            <a:fld id="{ECA18463-F366-4293-9FE9-92BF3A0C1C3E}" type="slidenum">
              <a:rPr lang="en-US" smtClean="0"/>
              <a:pPr marL="0" indent="0">
                <a:buNone/>
              </a:pPr>
              <a:t>17</a:t>
            </a:fld>
            <a:endParaRPr lang="en-US" dirty="0"/>
          </a:p>
        </p:txBody>
      </p:sp>
      <p:sp>
        <p:nvSpPr>
          <p:cNvPr id="5" name="Date Placeholder 4"/>
          <p:cNvSpPr>
            <a:spLocks noGrp="1"/>
          </p:cNvSpPr>
          <p:nvPr>
            <p:ph type="dt" sz="half" idx="10"/>
          </p:nvPr>
        </p:nvSpPr>
        <p:spPr/>
        <p:txBody>
          <a:bodyPr/>
          <a:lstStyle/>
          <a:p>
            <a:fld id="{4A028B9E-94FE-4225-892D-730E1992E873}" type="datetime1">
              <a:rPr lang="en-US" smtClean="0"/>
              <a:t>1/28/2019</a:t>
            </a:fld>
            <a:endParaRPr lang="en-US" dirty="0"/>
          </a:p>
        </p:txBody>
      </p:sp>
    </p:spTree>
    <p:extLst>
      <p:ext uri="{BB962C8B-B14F-4D97-AF65-F5344CB8AC3E}">
        <p14:creationId xmlns:p14="http://schemas.microsoft.com/office/powerpoint/2010/main" val="3859664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14400"/>
          </a:xfrm>
        </p:spPr>
        <p:txBody>
          <a:bodyPr>
            <a:normAutofit/>
          </a:bodyPr>
          <a:lstStyle/>
          <a:p>
            <a:r>
              <a:rPr lang="en-US" dirty="0"/>
              <a:t>Obligation to seek legal permanency</a:t>
            </a:r>
          </a:p>
        </p:txBody>
      </p:sp>
      <p:sp>
        <p:nvSpPr>
          <p:cNvPr id="3" name="Content Placeholder 2"/>
          <p:cNvSpPr>
            <a:spLocks noGrp="1"/>
          </p:cNvSpPr>
          <p:nvPr>
            <p:ph sz="quarter" idx="1"/>
          </p:nvPr>
        </p:nvSpPr>
        <p:spPr/>
        <p:txBody>
          <a:bodyPr>
            <a:normAutofit/>
          </a:bodyPr>
          <a:lstStyle/>
          <a:p>
            <a:pPr lvl="0"/>
            <a:r>
              <a:rPr lang="en-US" dirty="0"/>
              <a:t>DHS must make reasonable efforts “to preserve and reunify families” by (1) establishing conditions for return and (2) implementing a permanency plan to make it possible for a child to safely return home. OAR 413-070-0510.</a:t>
            </a:r>
          </a:p>
          <a:p>
            <a:pPr lvl="0"/>
            <a:r>
              <a:rPr lang="en-US" dirty="0"/>
              <a:t>DHS must also develop a concurrent permanent plan of adoption, guardianship, placement with a fit and willing relative, or APPLA.</a:t>
            </a:r>
          </a:p>
          <a:p>
            <a:pPr marL="0" lvl="0" indent="0">
              <a:buNone/>
            </a:pPr>
            <a:endParaRPr lang="en-US" dirty="0"/>
          </a:p>
          <a:p>
            <a:pPr marL="0" lvl="0" indent="0">
              <a:buNone/>
            </a:pPr>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normAutofit/>
          </a:bodyPr>
          <a:lstStyle/>
          <a:p>
            <a:pPr marL="0" indent="0">
              <a:buNone/>
            </a:pPr>
            <a:r>
              <a:rPr lang="en-US" dirty="0"/>
              <a:t>    </a:t>
            </a:r>
            <a:fld id="{ECA18463-F366-4293-9FE9-92BF3A0C1C3E}" type="slidenum">
              <a:rPr lang="en-US" smtClean="0"/>
              <a:pPr marL="0" indent="0">
                <a:buNone/>
              </a:pPr>
              <a:t>18</a:t>
            </a:fld>
            <a:endParaRPr lang="en-US" dirty="0"/>
          </a:p>
        </p:txBody>
      </p:sp>
      <p:sp>
        <p:nvSpPr>
          <p:cNvPr id="5" name="Date Placeholder 4"/>
          <p:cNvSpPr>
            <a:spLocks noGrp="1"/>
          </p:cNvSpPr>
          <p:nvPr>
            <p:ph type="dt" sz="half" idx="10"/>
          </p:nvPr>
        </p:nvSpPr>
        <p:spPr/>
        <p:txBody>
          <a:bodyPr/>
          <a:lstStyle/>
          <a:p>
            <a:fld id="{F84BB9A8-41AA-4F7D-BE68-5972581EFFF3}" type="datetime1">
              <a:rPr lang="en-US" smtClean="0"/>
              <a:t>1/28/2019</a:t>
            </a:fld>
            <a:endParaRPr lang="en-US" dirty="0"/>
          </a:p>
        </p:txBody>
      </p:sp>
    </p:spTree>
    <p:extLst>
      <p:ext uri="{BB962C8B-B14F-4D97-AF65-F5344CB8AC3E}">
        <p14:creationId xmlns:p14="http://schemas.microsoft.com/office/powerpoint/2010/main" val="4261074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838200"/>
          </a:xfrm>
        </p:spPr>
        <p:txBody>
          <a:bodyPr>
            <a:noAutofit/>
          </a:bodyPr>
          <a:lstStyle/>
          <a:p>
            <a:r>
              <a:rPr lang="en-US" dirty="0"/>
              <a:t>Developing a Permanency Plan</a:t>
            </a:r>
          </a:p>
        </p:txBody>
      </p:sp>
      <p:sp>
        <p:nvSpPr>
          <p:cNvPr id="3" name="Content Placeholder 2"/>
          <p:cNvSpPr>
            <a:spLocks noGrp="1"/>
          </p:cNvSpPr>
          <p:nvPr>
            <p:ph sz="quarter" idx="1"/>
          </p:nvPr>
        </p:nvSpPr>
        <p:spPr/>
        <p:txBody>
          <a:bodyPr/>
          <a:lstStyle/>
          <a:p>
            <a:r>
              <a:rPr lang="en-US" dirty="0"/>
              <a:t>A permanency plan and concurrent plan must be developed within 60 days of a child’s placement in substitute care.</a:t>
            </a:r>
          </a:p>
          <a:p>
            <a:r>
              <a:rPr lang="en-US" dirty="0"/>
              <a:t>Concurrent permanent plans are identified in “preferential order,” with adoption being the most–preferred plan.  OAR 413-070-0512(1)(d)(E).</a:t>
            </a:r>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normAutofit/>
          </a:bodyPr>
          <a:lstStyle/>
          <a:p>
            <a:pPr marL="0" indent="0">
              <a:buNone/>
            </a:pPr>
            <a:r>
              <a:rPr lang="en-US" dirty="0"/>
              <a:t>     </a:t>
            </a:r>
            <a:fld id="{ECA18463-F366-4293-9FE9-92BF3A0C1C3E}" type="slidenum">
              <a:rPr lang="en-US" smtClean="0"/>
              <a:pPr marL="0" indent="0">
                <a:buNone/>
              </a:pPr>
              <a:t>19</a:t>
            </a:fld>
            <a:endParaRPr lang="en-US" dirty="0"/>
          </a:p>
        </p:txBody>
      </p:sp>
      <p:sp>
        <p:nvSpPr>
          <p:cNvPr id="5" name="Date Placeholder 4"/>
          <p:cNvSpPr>
            <a:spLocks noGrp="1"/>
          </p:cNvSpPr>
          <p:nvPr>
            <p:ph type="dt" sz="half" idx="10"/>
          </p:nvPr>
        </p:nvSpPr>
        <p:spPr/>
        <p:txBody>
          <a:bodyPr/>
          <a:lstStyle/>
          <a:p>
            <a:fld id="{31CF5DAB-E874-4ECC-A670-53975FB08B64}" type="datetime1">
              <a:rPr lang="en-US" smtClean="0"/>
              <a:t>1/28/2019</a:t>
            </a:fld>
            <a:endParaRPr lang="en-US" dirty="0"/>
          </a:p>
        </p:txBody>
      </p:sp>
    </p:spTree>
    <p:extLst>
      <p:ext uri="{BB962C8B-B14F-4D97-AF65-F5344CB8AC3E}">
        <p14:creationId xmlns:p14="http://schemas.microsoft.com/office/powerpoint/2010/main" val="3204564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68426" y="2743200"/>
            <a:ext cx="6480174" cy="609600"/>
          </a:xfrm>
        </p:spPr>
        <p:txBody>
          <a:bodyPr/>
          <a:lstStyle/>
          <a:p>
            <a:endParaRPr lang="en-US" dirty="0"/>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p:txBody>
          <a:bodyPr/>
          <a:lstStyle/>
          <a:p>
            <a:fld id="{F8791393-BD81-45AE-9193-CD8292D8CFC2}" type="slidenum">
              <a:rPr lang="en-US" smtClean="0"/>
              <a:t>2</a:t>
            </a:fld>
            <a:endParaRPr lang="en-US" dirty="0"/>
          </a:p>
        </p:txBody>
      </p:sp>
      <p:sp>
        <p:nvSpPr>
          <p:cNvPr id="5" name="Title 4"/>
          <p:cNvSpPr>
            <a:spLocks noGrp="1"/>
          </p:cNvSpPr>
          <p:nvPr>
            <p:ph type="title"/>
          </p:nvPr>
        </p:nvSpPr>
        <p:spPr/>
        <p:txBody>
          <a:bodyPr/>
          <a:lstStyle/>
          <a:p>
            <a:r>
              <a:rPr lang="en-US" dirty="0"/>
              <a:t>Child Abuse Reporting and Assessment</a:t>
            </a:r>
          </a:p>
        </p:txBody>
      </p:sp>
      <p:sp>
        <p:nvSpPr>
          <p:cNvPr id="6" name="Date Placeholder 5"/>
          <p:cNvSpPr>
            <a:spLocks noGrp="1"/>
          </p:cNvSpPr>
          <p:nvPr>
            <p:ph type="dt" sz="half" idx="10"/>
          </p:nvPr>
        </p:nvSpPr>
        <p:spPr/>
        <p:txBody>
          <a:bodyPr/>
          <a:lstStyle/>
          <a:p>
            <a:fld id="{59B1EB78-3C73-4330-BC0D-FBE3730A7FD2}" type="datetime1">
              <a:rPr lang="en-US" smtClean="0"/>
              <a:t>1/28/2019</a:t>
            </a:fld>
            <a:endParaRPr lang="en-US" dirty="0"/>
          </a:p>
        </p:txBody>
      </p:sp>
    </p:spTree>
    <p:extLst>
      <p:ext uri="{BB962C8B-B14F-4D97-AF65-F5344CB8AC3E}">
        <p14:creationId xmlns:p14="http://schemas.microsoft.com/office/powerpoint/2010/main" val="672126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a Permanency Plan</a:t>
            </a:r>
          </a:p>
        </p:txBody>
      </p:sp>
      <p:sp>
        <p:nvSpPr>
          <p:cNvPr id="3" name="Content Placeholder 2"/>
          <p:cNvSpPr>
            <a:spLocks noGrp="1"/>
          </p:cNvSpPr>
          <p:nvPr>
            <p:ph sz="quarter" idx="1"/>
          </p:nvPr>
        </p:nvSpPr>
        <p:spPr/>
        <p:txBody>
          <a:bodyPr>
            <a:normAutofit fontScale="92500"/>
          </a:bodyPr>
          <a:lstStyle/>
          <a:p>
            <a:r>
              <a:rPr lang="en-US" dirty="0"/>
              <a:t>AAG and DHS legal assistance specialist must approve the decision to change the permanency plan to adoption.  OAR 413-070-0512(1)(h).</a:t>
            </a:r>
          </a:p>
          <a:p>
            <a:pPr lvl="0"/>
            <a:r>
              <a:rPr lang="en-US" dirty="0"/>
              <a:t>Other changes in permanency plan away from reunification are made by a permanency committee.  OAR 413-070-0514(1).</a:t>
            </a:r>
          </a:p>
          <a:p>
            <a:pPr lvl="0"/>
            <a:r>
              <a:rPr lang="en-US" dirty="0"/>
              <a:t>At a permanency hearing, the juvenile court determines the permanency plan for a child.  ORS 419B.476(5).</a:t>
            </a:r>
          </a:p>
          <a:p>
            <a:pPr lvl="0"/>
            <a:r>
              <a:rPr lang="en-US" dirty="0"/>
              <a:t>This determination must be child-centered, based on a current evaluation of the child’s circumstances. </a:t>
            </a:r>
            <a:r>
              <a:rPr lang="en-US" i="1" dirty="0"/>
              <a:t>Dept. of Human Services v. S. S. </a:t>
            </a:r>
            <a:r>
              <a:rPr lang="en-US" dirty="0"/>
              <a:t>, 283 Or App 136 (2016).</a:t>
            </a:r>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normAutofit/>
          </a:bodyPr>
          <a:lstStyle/>
          <a:p>
            <a:pPr marL="0" indent="0">
              <a:buNone/>
            </a:pPr>
            <a:r>
              <a:rPr lang="en-US" dirty="0"/>
              <a:t>     </a:t>
            </a:r>
            <a:fld id="{ECA18463-F366-4293-9FE9-92BF3A0C1C3E}" type="slidenum">
              <a:rPr lang="en-US" smtClean="0"/>
              <a:pPr marL="0" indent="0">
                <a:buNone/>
              </a:pPr>
              <a:t>20</a:t>
            </a:fld>
            <a:endParaRPr lang="en-US" dirty="0"/>
          </a:p>
        </p:txBody>
      </p:sp>
      <p:sp>
        <p:nvSpPr>
          <p:cNvPr id="5" name="Date Placeholder 4"/>
          <p:cNvSpPr>
            <a:spLocks noGrp="1"/>
          </p:cNvSpPr>
          <p:nvPr>
            <p:ph type="dt" sz="half" idx="10"/>
          </p:nvPr>
        </p:nvSpPr>
        <p:spPr/>
        <p:txBody>
          <a:bodyPr/>
          <a:lstStyle/>
          <a:p>
            <a:fld id="{2DB77E94-8EA3-470D-B8BB-509306ACCAE6}" type="datetime1">
              <a:rPr lang="en-US" smtClean="0"/>
              <a:t>1/28/2019</a:t>
            </a:fld>
            <a:endParaRPr lang="en-US" dirty="0"/>
          </a:p>
        </p:txBody>
      </p:sp>
    </p:spTree>
    <p:extLst>
      <p:ext uri="{BB962C8B-B14F-4D97-AF65-F5344CB8AC3E}">
        <p14:creationId xmlns:p14="http://schemas.microsoft.com/office/powerpoint/2010/main" val="2516650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for agency attorneys</a:t>
            </a:r>
          </a:p>
        </p:txBody>
      </p:sp>
      <p:sp>
        <p:nvSpPr>
          <p:cNvPr id="3" name="Content Placeholder 2"/>
          <p:cNvSpPr>
            <a:spLocks noGrp="1"/>
          </p:cNvSpPr>
          <p:nvPr>
            <p:ph sz="quarter" idx="1"/>
          </p:nvPr>
        </p:nvSpPr>
        <p:spPr/>
        <p:txBody>
          <a:bodyPr>
            <a:normAutofit/>
          </a:bodyPr>
          <a:lstStyle/>
          <a:p>
            <a:pPr lvl="0"/>
            <a:r>
              <a:rPr lang="en-US" dirty="0"/>
              <a:t>Has DHS made reasonable efforts with regard to both parents?</a:t>
            </a:r>
          </a:p>
          <a:p>
            <a:pPr lvl="0"/>
            <a:r>
              <a:rPr lang="en-US" dirty="0"/>
              <a:t>Are there unresolved parentage questions?</a:t>
            </a:r>
          </a:p>
          <a:p>
            <a:pPr lvl="0"/>
            <a:r>
              <a:rPr lang="en-US" dirty="0"/>
              <a:t>If a parent has made progress, what is the likelihood that the progress is sustainable given the parent’s history?</a:t>
            </a:r>
          </a:p>
          <a:p>
            <a:pPr lvl="0"/>
            <a:r>
              <a:rPr lang="en-US" dirty="0"/>
              <a:t>Is a child adoptable?</a:t>
            </a:r>
          </a:p>
          <a:p>
            <a:pPr lvl="0"/>
            <a:r>
              <a:rPr lang="en-US" dirty="0"/>
              <a:t>Is there a person willing to be a guardian?</a:t>
            </a:r>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normAutofit/>
          </a:bodyPr>
          <a:lstStyle/>
          <a:p>
            <a:pPr marL="0" indent="0">
              <a:buNone/>
            </a:pPr>
            <a:r>
              <a:rPr lang="en-US" dirty="0"/>
              <a:t>     </a:t>
            </a:r>
            <a:fld id="{ECA18463-F366-4293-9FE9-92BF3A0C1C3E}" type="slidenum">
              <a:rPr lang="en-US" smtClean="0"/>
              <a:pPr marL="0" indent="0">
                <a:buNone/>
              </a:pPr>
              <a:t>21</a:t>
            </a:fld>
            <a:endParaRPr lang="en-US" dirty="0"/>
          </a:p>
        </p:txBody>
      </p:sp>
      <p:sp>
        <p:nvSpPr>
          <p:cNvPr id="5" name="Date Placeholder 4"/>
          <p:cNvSpPr>
            <a:spLocks noGrp="1"/>
          </p:cNvSpPr>
          <p:nvPr>
            <p:ph type="dt" sz="half" idx="10"/>
          </p:nvPr>
        </p:nvSpPr>
        <p:spPr/>
        <p:txBody>
          <a:bodyPr/>
          <a:lstStyle/>
          <a:p>
            <a:fld id="{2DB77E94-8EA3-470D-B8BB-509306ACCAE6}" type="datetime1">
              <a:rPr lang="en-US" smtClean="0"/>
              <a:t>1/28/2019</a:t>
            </a:fld>
            <a:endParaRPr lang="en-US" dirty="0"/>
          </a:p>
        </p:txBody>
      </p:sp>
    </p:spTree>
    <p:extLst>
      <p:ext uri="{BB962C8B-B14F-4D97-AF65-F5344CB8AC3E}">
        <p14:creationId xmlns:p14="http://schemas.microsoft.com/office/powerpoint/2010/main" val="3307938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Filing a Petition to Terminate Parental Rights</a:t>
            </a:r>
          </a:p>
        </p:txBody>
      </p:sp>
      <p:sp>
        <p:nvSpPr>
          <p:cNvPr id="3" name="Content Placeholder 2"/>
          <p:cNvSpPr>
            <a:spLocks noGrp="1"/>
          </p:cNvSpPr>
          <p:nvPr>
            <p:ph sz="quarter" idx="1"/>
          </p:nvPr>
        </p:nvSpPr>
        <p:spPr/>
        <p:txBody>
          <a:bodyPr/>
          <a:lstStyle/>
          <a:p>
            <a:pPr lvl="1">
              <a:buFont typeface="Arial" panose="020B0604020202020204" pitchFamily="34" charset="0"/>
              <a:buChar char="•"/>
            </a:pPr>
            <a:r>
              <a:rPr lang="en-US" sz="2700" dirty="0"/>
              <a:t>No petition to terminate parental rights may be filed “until the court has determined” that the permanency plan should be adoption.  ORS 419B.476(3).</a:t>
            </a:r>
          </a:p>
          <a:p>
            <a:pPr lvl="1">
              <a:buFont typeface="Arial" panose="020B0604020202020204" pitchFamily="34" charset="0"/>
              <a:buChar char="•"/>
            </a:pPr>
            <a:r>
              <a:rPr lang="en-US" sz="2700" dirty="0"/>
              <a:t>If a child has been in substitute care for 15 of the most recent 22 months, ASFA requires that DHS file a petition to terminate parental rights unless one of the circumstances in ORS 419B.498(2) applies.</a:t>
            </a:r>
          </a:p>
          <a:p>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lstStyle/>
          <a:p>
            <a:pPr marL="0" indent="0">
              <a:buNone/>
            </a:pPr>
            <a:r>
              <a:rPr lang="en-US" dirty="0"/>
              <a:t>    </a:t>
            </a:r>
            <a:fld id="{ECA18463-F366-4293-9FE9-92BF3A0C1C3E}" type="slidenum">
              <a:rPr lang="en-US" smtClean="0"/>
              <a:pPr marL="0" indent="0">
                <a:buNone/>
              </a:pPr>
              <a:t>22</a:t>
            </a:fld>
            <a:endParaRPr lang="en-US" dirty="0"/>
          </a:p>
        </p:txBody>
      </p:sp>
      <p:sp>
        <p:nvSpPr>
          <p:cNvPr id="5" name="Date Placeholder 4"/>
          <p:cNvSpPr>
            <a:spLocks noGrp="1"/>
          </p:cNvSpPr>
          <p:nvPr>
            <p:ph type="dt" sz="half" idx="10"/>
          </p:nvPr>
        </p:nvSpPr>
        <p:spPr/>
        <p:txBody>
          <a:bodyPr/>
          <a:lstStyle/>
          <a:p>
            <a:fld id="{B61E2032-DBF0-4EA9-8BC0-6519C079A100}" type="datetime1">
              <a:rPr lang="en-US" smtClean="0"/>
              <a:t>1/28/2019</a:t>
            </a:fld>
            <a:endParaRPr lang="en-US" dirty="0"/>
          </a:p>
        </p:txBody>
      </p:sp>
    </p:spTree>
    <p:extLst>
      <p:ext uri="{BB962C8B-B14F-4D97-AF65-F5344CB8AC3E}">
        <p14:creationId xmlns:p14="http://schemas.microsoft.com/office/powerpoint/2010/main" val="3686598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A1C92-EF47-6F49-A323-3A66F8C30901}"/>
              </a:ext>
            </a:extLst>
          </p:cNvPr>
          <p:cNvSpPr>
            <a:spLocks noGrp="1"/>
          </p:cNvSpPr>
          <p:nvPr>
            <p:ph type="title"/>
          </p:nvPr>
        </p:nvSpPr>
        <p:spPr/>
        <p:txBody>
          <a:bodyPr/>
          <a:lstStyle/>
          <a:p>
            <a:r>
              <a:rPr lang="en-US" dirty="0"/>
              <a:t>Considerations for parent/child attorneys </a:t>
            </a:r>
          </a:p>
        </p:txBody>
      </p:sp>
      <p:sp>
        <p:nvSpPr>
          <p:cNvPr id="3" name="Date Placeholder 2">
            <a:extLst>
              <a:ext uri="{FF2B5EF4-FFF2-40B4-BE49-F238E27FC236}">
                <a16:creationId xmlns:a16="http://schemas.microsoft.com/office/drawing/2014/main" id="{D22A529C-F81E-8042-844C-3DE513BEE252}"/>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74150AB9-6387-8C4D-8438-D25AFCBC9107}"/>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9CC9CF9A-53B8-2340-86E5-E0AA1F7D5B22}"/>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23</a:t>
            </a:fld>
            <a:endParaRPr lang="en-US" dirty="0"/>
          </a:p>
        </p:txBody>
      </p:sp>
      <p:sp>
        <p:nvSpPr>
          <p:cNvPr id="6" name="Content Placeholder 5">
            <a:extLst>
              <a:ext uri="{FF2B5EF4-FFF2-40B4-BE49-F238E27FC236}">
                <a16:creationId xmlns:a16="http://schemas.microsoft.com/office/drawing/2014/main" id="{B5E349AB-737D-BA4C-9462-3D14F3DFA1E8}"/>
              </a:ext>
            </a:extLst>
          </p:cNvPr>
          <p:cNvSpPr>
            <a:spLocks noGrp="1"/>
          </p:cNvSpPr>
          <p:nvPr>
            <p:ph sz="quarter" idx="1"/>
          </p:nvPr>
        </p:nvSpPr>
        <p:spPr/>
        <p:txBody>
          <a:bodyPr>
            <a:normAutofit fontScale="77500" lnSpcReduction="20000"/>
          </a:bodyPr>
          <a:lstStyle/>
          <a:p>
            <a:r>
              <a:rPr lang="en-US" dirty="0"/>
              <a:t>ASFA Timelines</a:t>
            </a:r>
          </a:p>
          <a:p>
            <a:pPr lvl="1"/>
            <a:r>
              <a:rPr lang="en-US" dirty="0"/>
              <a:t>DHS shall file a petition to terminate parental rights if a child has been in substitute care for “15 months of the most recent 22 months” unless one of the circumstances described in ORS 419B.498(2) applies.   ORS 419B.498.</a:t>
            </a:r>
          </a:p>
          <a:p>
            <a:r>
              <a:rPr lang="en-US" dirty="0"/>
              <a:t>Reasonable (active) efforts</a:t>
            </a:r>
          </a:p>
          <a:p>
            <a:pPr lvl="1"/>
            <a:r>
              <a:rPr lang="en-US" dirty="0"/>
              <a:t>Individualized &amp; considered within the framework of jurisdictional bases,</a:t>
            </a:r>
          </a:p>
          <a:p>
            <a:pPr lvl="1"/>
            <a:r>
              <a:rPr lang="en-US" dirty="0"/>
              <a:t>Parents must have a reasonable opportunity to adjust their conduct,</a:t>
            </a:r>
          </a:p>
          <a:p>
            <a:pPr lvl="1"/>
            <a:r>
              <a:rPr lang="en-US" dirty="0"/>
              <a:t>Evaluated over the life of the case with focus on sufficient pre-permanency hearing period. </a:t>
            </a:r>
            <a:r>
              <a:rPr lang="en-US" i="1" dirty="0"/>
              <a:t>Dept. of Human Services v J.E.R.</a:t>
            </a:r>
            <a:r>
              <a:rPr lang="en-US" dirty="0"/>
              <a:t>, 293 Or App 387 (2018).</a:t>
            </a:r>
          </a:p>
          <a:p>
            <a:pPr lvl="1"/>
            <a:r>
              <a:rPr lang="en-US" dirty="0"/>
              <a:t>Ward’s health &amp; safety are paramount concerns.  ORS 419B.476(2).</a:t>
            </a:r>
          </a:p>
          <a:p>
            <a:r>
              <a:rPr lang="en-US" dirty="0"/>
              <a:t>Sufficient progress</a:t>
            </a:r>
          </a:p>
          <a:p>
            <a:pPr lvl="1"/>
            <a:r>
              <a:rPr lang="en-US" dirty="0"/>
              <a:t>If the court determines that further efforts will make it possible for the child to safely return home within a “reasonable time,” the court may “order that the parents participate in specific services for a specific period of time and make specific progress [in those services] within that period of time.” ORS 419B.476(4)(c).</a:t>
            </a:r>
          </a:p>
        </p:txBody>
      </p:sp>
    </p:spTree>
    <p:extLst>
      <p:ext uri="{BB962C8B-B14F-4D97-AF65-F5344CB8AC3E}">
        <p14:creationId xmlns:p14="http://schemas.microsoft.com/office/powerpoint/2010/main" val="2837996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A1C92-EF47-6F49-A323-3A66F8C30901}"/>
              </a:ext>
            </a:extLst>
          </p:cNvPr>
          <p:cNvSpPr>
            <a:spLocks noGrp="1"/>
          </p:cNvSpPr>
          <p:nvPr>
            <p:ph type="title"/>
          </p:nvPr>
        </p:nvSpPr>
        <p:spPr/>
        <p:txBody>
          <a:bodyPr/>
          <a:lstStyle/>
          <a:p>
            <a:r>
              <a:rPr lang="en-US" dirty="0"/>
              <a:t>Considerations for parent/child attorneys </a:t>
            </a:r>
          </a:p>
        </p:txBody>
      </p:sp>
      <p:sp>
        <p:nvSpPr>
          <p:cNvPr id="3" name="Date Placeholder 2">
            <a:extLst>
              <a:ext uri="{FF2B5EF4-FFF2-40B4-BE49-F238E27FC236}">
                <a16:creationId xmlns:a16="http://schemas.microsoft.com/office/drawing/2014/main" id="{D22A529C-F81E-8042-844C-3DE513BEE252}"/>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74150AB9-6387-8C4D-8438-D25AFCBC9107}"/>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9CC9CF9A-53B8-2340-86E5-E0AA1F7D5B22}"/>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24</a:t>
            </a:fld>
            <a:endParaRPr lang="en-US" dirty="0"/>
          </a:p>
        </p:txBody>
      </p:sp>
      <p:sp>
        <p:nvSpPr>
          <p:cNvPr id="6" name="Content Placeholder 5">
            <a:extLst>
              <a:ext uri="{FF2B5EF4-FFF2-40B4-BE49-F238E27FC236}">
                <a16:creationId xmlns:a16="http://schemas.microsoft.com/office/drawing/2014/main" id="{B5E349AB-737D-BA4C-9462-3D14F3DFA1E8}"/>
              </a:ext>
            </a:extLst>
          </p:cNvPr>
          <p:cNvSpPr>
            <a:spLocks noGrp="1"/>
          </p:cNvSpPr>
          <p:nvPr>
            <p:ph sz="quarter" idx="1"/>
          </p:nvPr>
        </p:nvSpPr>
        <p:spPr/>
        <p:txBody>
          <a:bodyPr>
            <a:normAutofit fontScale="77500" lnSpcReduction="20000"/>
          </a:bodyPr>
          <a:lstStyle/>
          <a:p>
            <a:r>
              <a:rPr lang="en-US" dirty="0"/>
              <a:t>Motions to dismiss jurisdiction</a:t>
            </a:r>
          </a:p>
          <a:p>
            <a:pPr lvl="1"/>
            <a:r>
              <a:rPr lang="en-US" dirty="0"/>
              <a:t>Any party may move to dismiss jurisdiction at any point during the dependency case, including after the plan has been changed away from reunification with a parent or guardian. </a:t>
            </a:r>
            <a:r>
              <a:rPr lang="en-US" i="1" dirty="0"/>
              <a:t>Dept. of Human Services v. T.L.</a:t>
            </a:r>
            <a:r>
              <a:rPr lang="en-US" dirty="0"/>
              <a:t>, 279 Or App 673 (2016).</a:t>
            </a:r>
          </a:p>
          <a:p>
            <a:pPr lvl="1"/>
            <a:r>
              <a:rPr lang="en-US" dirty="0"/>
              <a:t>As long as the permanency plan for a child is reunification, the proponent of continued dependency jurisdiction bears the burden to prove that ongoing jurisdiction and wardship over the child is warranted. </a:t>
            </a:r>
            <a:r>
              <a:rPr lang="en-US" i="1" dirty="0"/>
              <a:t>Dept. of Human Services v. A.R.S</a:t>
            </a:r>
            <a:r>
              <a:rPr lang="en-US" dirty="0"/>
              <a:t>., 258 Or App 624 (2013).</a:t>
            </a:r>
          </a:p>
          <a:p>
            <a:r>
              <a:rPr lang="en-US" dirty="0"/>
              <a:t>Individualized permanency plan determination</a:t>
            </a:r>
          </a:p>
          <a:p>
            <a:pPr lvl="1"/>
            <a:r>
              <a:rPr lang="en-US" dirty="0"/>
              <a:t>Reunification is the preferred permanency plan. </a:t>
            </a:r>
          </a:p>
          <a:p>
            <a:pPr lvl="1"/>
            <a:r>
              <a:rPr lang="en-US" dirty="0"/>
              <a:t>When reunification cannot be achieved, the court must determine the proper permanency plan for a child based on the child’s conditions and circumstances.  Oregon State Bar, </a:t>
            </a:r>
            <a:r>
              <a:rPr lang="en-US" i="1" dirty="0"/>
              <a:t>Juvenile Law</a:t>
            </a:r>
            <a:r>
              <a:rPr lang="en-US" dirty="0"/>
              <a:t> (2017).</a:t>
            </a:r>
          </a:p>
          <a:p>
            <a:r>
              <a:rPr lang="en-US" dirty="0"/>
              <a:t>Compelling reasons </a:t>
            </a:r>
          </a:p>
          <a:p>
            <a:pPr lvl="1"/>
            <a:r>
              <a:rPr lang="en-US" dirty="0"/>
              <a:t>If the court finds sufficient evidence to change the plan to adoption, the opponent of the change in plan has the burden to show the  “escape clause” of ORS 419B.498(2) applies--that there is a compelling reason for DHS not to proceed with termination of parental rights.  </a:t>
            </a:r>
            <a:r>
              <a:rPr lang="en-US" i="1" dirty="0"/>
              <a:t>Dept. of Human Services v S.J.M</a:t>
            </a:r>
            <a:r>
              <a:rPr lang="en-US" dirty="0"/>
              <a:t>, 364 Or 37 (2018).</a:t>
            </a:r>
          </a:p>
        </p:txBody>
      </p:sp>
    </p:spTree>
    <p:extLst>
      <p:ext uri="{BB962C8B-B14F-4D97-AF65-F5344CB8AC3E}">
        <p14:creationId xmlns:p14="http://schemas.microsoft.com/office/powerpoint/2010/main" val="3059351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1" y="2743200"/>
            <a:ext cx="8037512" cy="3352799"/>
          </a:xfrm>
        </p:spPr>
        <p:txBody>
          <a:bodyPr>
            <a:normAutofit fontScale="92500"/>
          </a:bodyPr>
          <a:lstStyle/>
          <a:p>
            <a:pPr marL="274320" lvl="0" indent="-274320" algn="l">
              <a:buClr>
                <a:srgbClr val="FF388C"/>
              </a:buClr>
              <a:buFont typeface="Wingdings 2"/>
              <a:buChar char=""/>
            </a:pPr>
            <a:r>
              <a:rPr lang="en-US" sz="2700" b="0" cap="none" spc="0" dirty="0">
                <a:solidFill>
                  <a:prstClr val="black"/>
                </a:solidFill>
              </a:rPr>
              <a:t>Marginalized litigants</a:t>
            </a:r>
          </a:p>
          <a:p>
            <a:pPr marL="274320" lvl="0" indent="-274320" algn="l">
              <a:buClr>
                <a:srgbClr val="FF388C"/>
              </a:buClr>
              <a:buFont typeface="Wingdings 2"/>
              <a:buChar char=""/>
            </a:pPr>
            <a:r>
              <a:rPr lang="en-US" sz="2700" b="0" cap="none" spc="0" dirty="0">
                <a:solidFill>
                  <a:prstClr val="black"/>
                </a:solidFill>
              </a:rPr>
              <a:t>Intergenerational trauma</a:t>
            </a:r>
          </a:p>
          <a:p>
            <a:pPr marL="274320" lvl="0" indent="-274320" algn="l">
              <a:buClr>
                <a:srgbClr val="FF388C"/>
              </a:buClr>
              <a:buFont typeface="Wingdings 2"/>
              <a:buChar char=""/>
            </a:pPr>
            <a:r>
              <a:rPr lang="en-US" sz="2700" b="0" cap="none" spc="0" dirty="0">
                <a:solidFill>
                  <a:prstClr val="black"/>
                </a:solidFill>
              </a:rPr>
              <a:t>Racial and ethnic disparities</a:t>
            </a:r>
          </a:p>
          <a:p>
            <a:pPr marL="274320" lvl="0" indent="-274320" algn="l">
              <a:buClr>
                <a:srgbClr val="FF388C"/>
              </a:buClr>
              <a:buFont typeface="Wingdings 2"/>
              <a:buChar char=""/>
            </a:pPr>
            <a:r>
              <a:rPr lang="en-US" sz="2700" b="0" cap="none" spc="0" dirty="0">
                <a:solidFill>
                  <a:prstClr val="black"/>
                </a:solidFill>
              </a:rPr>
              <a:t>Inadequate resources and long-standing deficits can make compliance with ASFA timelines impossible</a:t>
            </a:r>
          </a:p>
          <a:p>
            <a:pPr marL="274320" lvl="0" indent="-274320" algn="l">
              <a:buClr>
                <a:srgbClr val="FF388C"/>
              </a:buClr>
              <a:buFont typeface="Wingdings 2"/>
              <a:buChar char=""/>
            </a:pPr>
            <a:r>
              <a:rPr lang="en-US" sz="2700" b="0" cap="none" spc="0" dirty="0">
                <a:solidFill>
                  <a:prstClr val="black"/>
                </a:solidFill>
              </a:rPr>
              <a:t>Fluidity of client positions</a:t>
            </a:r>
          </a:p>
          <a:p>
            <a:pPr marL="274320" lvl="0" indent="-274320" algn="l">
              <a:buClr>
                <a:srgbClr val="FF388C"/>
              </a:buClr>
              <a:buFont typeface="Wingdings 2"/>
              <a:buChar char=""/>
            </a:pPr>
            <a:r>
              <a:rPr lang="en-US" sz="2700" b="0" cap="none" spc="0" dirty="0">
                <a:solidFill>
                  <a:prstClr val="black"/>
                </a:solidFill>
              </a:rPr>
              <a:t>Constraints of the public defense system</a:t>
            </a:r>
          </a:p>
          <a:p>
            <a:endParaRPr lang="en-US" dirty="0"/>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p:txBody>
          <a:bodyPr/>
          <a:lstStyle/>
          <a:p>
            <a:fld id="{F8791393-BD81-45AE-9193-CD8292D8CFC2}" type="slidenum">
              <a:rPr lang="en-US" smtClean="0"/>
              <a:t>25</a:t>
            </a:fld>
            <a:endParaRPr lang="en-US" dirty="0"/>
          </a:p>
        </p:txBody>
      </p:sp>
      <p:sp>
        <p:nvSpPr>
          <p:cNvPr id="5" name="Title 4"/>
          <p:cNvSpPr>
            <a:spLocks noGrp="1"/>
          </p:cNvSpPr>
          <p:nvPr>
            <p:ph type="title"/>
          </p:nvPr>
        </p:nvSpPr>
        <p:spPr/>
        <p:txBody>
          <a:bodyPr/>
          <a:lstStyle/>
          <a:p>
            <a:r>
              <a:rPr lang="en-US" dirty="0"/>
              <a:t>Practical challenges for parent/child attorneys</a:t>
            </a:r>
          </a:p>
        </p:txBody>
      </p:sp>
      <p:sp>
        <p:nvSpPr>
          <p:cNvPr id="6" name="Date Placeholder 5"/>
          <p:cNvSpPr>
            <a:spLocks noGrp="1"/>
          </p:cNvSpPr>
          <p:nvPr>
            <p:ph type="dt" sz="half" idx="10"/>
          </p:nvPr>
        </p:nvSpPr>
        <p:spPr/>
        <p:txBody>
          <a:bodyPr/>
          <a:lstStyle/>
          <a:p>
            <a:fld id="{5C7E2584-4A91-456D-8816-0D92CF5D3A38}" type="datetime1">
              <a:rPr lang="en-US" smtClean="0"/>
              <a:t>1/28/2019</a:t>
            </a:fld>
            <a:endParaRPr lang="en-US" dirty="0"/>
          </a:p>
        </p:txBody>
      </p:sp>
    </p:spTree>
    <p:extLst>
      <p:ext uri="{BB962C8B-B14F-4D97-AF65-F5344CB8AC3E}">
        <p14:creationId xmlns:p14="http://schemas.microsoft.com/office/powerpoint/2010/main" val="1318668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1" y="2743200"/>
            <a:ext cx="8037512" cy="3352799"/>
          </a:xfrm>
        </p:spPr>
        <p:txBody>
          <a:bodyPr>
            <a:normAutofit/>
          </a:bodyPr>
          <a:lstStyle/>
          <a:p>
            <a:pPr marL="274320" lvl="0" indent="-274320" algn="l">
              <a:buClr>
                <a:srgbClr val="FF388C"/>
              </a:buClr>
              <a:buFont typeface="Wingdings 2"/>
              <a:buChar char=""/>
            </a:pPr>
            <a:r>
              <a:rPr lang="en-US" sz="2700" b="0" cap="none" spc="0" dirty="0">
                <a:solidFill>
                  <a:prstClr val="black"/>
                </a:solidFill>
              </a:rPr>
              <a:t>Caseworker turnover</a:t>
            </a:r>
          </a:p>
          <a:p>
            <a:pPr marL="274320" lvl="0" indent="-274320" algn="l">
              <a:buClr>
                <a:srgbClr val="FF388C"/>
              </a:buClr>
              <a:buFont typeface="Wingdings 2"/>
              <a:buChar char=""/>
            </a:pPr>
            <a:r>
              <a:rPr lang="en-US" sz="2700" b="0" cap="none" spc="0" dirty="0">
                <a:solidFill>
                  <a:prstClr val="black"/>
                </a:solidFill>
              </a:rPr>
              <a:t>Lack of service providers/foster placements</a:t>
            </a:r>
          </a:p>
          <a:p>
            <a:pPr marL="274320" lvl="0" indent="-274320" algn="l">
              <a:buClr>
                <a:srgbClr val="FF388C"/>
              </a:buClr>
              <a:buFont typeface="Wingdings 2"/>
              <a:buChar char=""/>
            </a:pPr>
            <a:r>
              <a:rPr lang="en-US" sz="2700" b="0" cap="none" spc="0" dirty="0">
                <a:solidFill>
                  <a:prstClr val="black"/>
                </a:solidFill>
              </a:rPr>
              <a:t>Assessing when parents have made lasting change</a:t>
            </a:r>
          </a:p>
          <a:p>
            <a:pPr marL="274320" lvl="0" indent="-274320" algn="l">
              <a:buClr>
                <a:srgbClr val="FF388C"/>
              </a:buClr>
              <a:buFont typeface="Wingdings 2"/>
              <a:buChar char=""/>
            </a:pPr>
            <a:r>
              <a:rPr lang="en-US" sz="2700" b="0" cap="none" spc="0" dirty="0">
                <a:solidFill>
                  <a:prstClr val="black"/>
                </a:solidFill>
              </a:rPr>
              <a:t>Prioritizing child safety</a:t>
            </a:r>
          </a:p>
          <a:p>
            <a:endParaRPr lang="en-US" dirty="0"/>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p:txBody>
          <a:bodyPr/>
          <a:lstStyle/>
          <a:p>
            <a:fld id="{F8791393-BD81-45AE-9193-CD8292D8CFC2}" type="slidenum">
              <a:rPr lang="en-US" smtClean="0"/>
              <a:t>26</a:t>
            </a:fld>
            <a:endParaRPr lang="en-US" dirty="0"/>
          </a:p>
        </p:txBody>
      </p:sp>
      <p:sp>
        <p:nvSpPr>
          <p:cNvPr id="5" name="Title 4"/>
          <p:cNvSpPr>
            <a:spLocks noGrp="1"/>
          </p:cNvSpPr>
          <p:nvPr>
            <p:ph type="title"/>
          </p:nvPr>
        </p:nvSpPr>
        <p:spPr/>
        <p:txBody>
          <a:bodyPr/>
          <a:lstStyle/>
          <a:p>
            <a:r>
              <a:rPr lang="en-US" dirty="0"/>
              <a:t>Practical challenges for agency attorneys</a:t>
            </a:r>
          </a:p>
        </p:txBody>
      </p:sp>
      <p:sp>
        <p:nvSpPr>
          <p:cNvPr id="6" name="Date Placeholder 5"/>
          <p:cNvSpPr>
            <a:spLocks noGrp="1"/>
          </p:cNvSpPr>
          <p:nvPr>
            <p:ph type="dt" sz="half" idx="10"/>
          </p:nvPr>
        </p:nvSpPr>
        <p:spPr/>
        <p:txBody>
          <a:bodyPr/>
          <a:lstStyle/>
          <a:p>
            <a:fld id="{5C7E2584-4A91-456D-8816-0D92CF5D3A38}" type="datetime1">
              <a:rPr lang="en-US" smtClean="0"/>
              <a:t>1/28/2019</a:t>
            </a:fld>
            <a:endParaRPr lang="en-US" dirty="0"/>
          </a:p>
        </p:txBody>
      </p:sp>
    </p:spTree>
    <p:extLst>
      <p:ext uri="{BB962C8B-B14F-4D97-AF65-F5344CB8AC3E}">
        <p14:creationId xmlns:p14="http://schemas.microsoft.com/office/powerpoint/2010/main" val="3026942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2743200"/>
            <a:ext cx="8229600" cy="3581400"/>
          </a:xfrm>
        </p:spPr>
        <p:txBody>
          <a:bodyPr/>
          <a:lstStyle/>
          <a:p>
            <a:endParaRPr lang="en-US" dirty="0"/>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p:txBody>
          <a:bodyPr/>
          <a:lstStyle/>
          <a:p>
            <a:fld id="{F8791393-BD81-45AE-9193-CD8292D8CFC2}" type="slidenum">
              <a:rPr lang="en-US" smtClean="0"/>
              <a:t>27</a:t>
            </a:fld>
            <a:endParaRPr lang="en-US" dirty="0"/>
          </a:p>
        </p:txBody>
      </p:sp>
      <p:sp>
        <p:nvSpPr>
          <p:cNvPr id="5" name="Title 4"/>
          <p:cNvSpPr>
            <a:spLocks noGrp="1"/>
          </p:cNvSpPr>
          <p:nvPr>
            <p:ph type="title"/>
          </p:nvPr>
        </p:nvSpPr>
        <p:spPr/>
        <p:txBody>
          <a:bodyPr/>
          <a:lstStyle/>
          <a:p>
            <a:r>
              <a:rPr lang="en-US" dirty="0"/>
              <a:t>What happens while a case is on appeal?</a:t>
            </a:r>
          </a:p>
        </p:txBody>
      </p:sp>
      <p:sp>
        <p:nvSpPr>
          <p:cNvPr id="6" name="Date Placeholder 5"/>
          <p:cNvSpPr>
            <a:spLocks noGrp="1"/>
          </p:cNvSpPr>
          <p:nvPr>
            <p:ph type="dt" sz="half" idx="10"/>
          </p:nvPr>
        </p:nvSpPr>
        <p:spPr/>
        <p:txBody>
          <a:bodyPr/>
          <a:lstStyle/>
          <a:p>
            <a:fld id="{E1F3E807-0214-4462-B72C-99FACD278888}" type="datetime1">
              <a:rPr lang="en-US" smtClean="0"/>
              <a:t>1/28/2019</a:t>
            </a:fld>
            <a:endParaRPr lang="en-US" dirty="0"/>
          </a:p>
        </p:txBody>
      </p:sp>
    </p:spTree>
    <p:extLst>
      <p:ext uri="{BB962C8B-B14F-4D97-AF65-F5344CB8AC3E}">
        <p14:creationId xmlns:p14="http://schemas.microsoft.com/office/powerpoint/2010/main" val="3149484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50A9A74-9502-E347-8709-305597D1F239}"/>
              </a:ext>
            </a:extLst>
          </p:cNvPr>
          <p:cNvSpPr>
            <a:spLocks noGrp="1"/>
          </p:cNvSpPr>
          <p:nvPr>
            <p:ph type="title"/>
          </p:nvPr>
        </p:nvSpPr>
        <p:spPr/>
        <p:txBody>
          <a:bodyPr/>
          <a:lstStyle/>
          <a:p>
            <a:r>
              <a:rPr lang="en-US" dirty="0"/>
              <a:t>Appeals:  by the numbers</a:t>
            </a:r>
          </a:p>
        </p:txBody>
      </p:sp>
      <p:sp>
        <p:nvSpPr>
          <p:cNvPr id="4" name="Date Placeholder 3">
            <a:extLst>
              <a:ext uri="{FF2B5EF4-FFF2-40B4-BE49-F238E27FC236}">
                <a16:creationId xmlns:a16="http://schemas.microsoft.com/office/drawing/2014/main" id="{2F207F6F-632D-424E-9A22-E3F37379BDA7}"/>
              </a:ext>
            </a:extLst>
          </p:cNvPr>
          <p:cNvSpPr>
            <a:spLocks noGrp="1"/>
          </p:cNvSpPr>
          <p:nvPr>
            <p:ph type="dt" sz="half" idx="10"/>
          </p:nvPr>
        </p:nvSpPr>
        <p:spPr/>
        <p:txBody>
          <a:bodyPr/>
          <a:lstStyle/>
          <a:p>
            <a:fld id="{C1619361-ED09-420C-9F1F-0324B3000699}" type="datetime1">
              <a:rPr lang="en-US" smtClean="0"/>
              <a:t>1/28/2019</a:t>
            </a:fld>
            <a:endParaRPr lang="en-US" dirty="0"/>
          </a:p>
        </p:txBody>
      </p:sp>
      <p:sp>
        <p:nvSpPr>
          <p:cNvPr id="3" name="Footer Placeholder 2">
            <a:extLst>
              <a:ext uri="{FF2B5EF4-FFF2-40B4-BE49-F238E27FC236}">
                <a16:creationId xmlns:a16="http://schemas.microsoft.com/office/drawing/2014/main" id="{733EA437-9575-9D40-98BA-A0FAA02118D2}"/>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ED04160E-341D-FD4F-8B9D-26D3141C7518}"/>
              </a:ext>
            </a:extLst>
          </p:cNvPr>
          <p:cNvSpPr>
            <a:spLocks noGrp="1"/>
          </p:cNvSpPr>
          <p:nvPr>
            <p:ph type="sldNum" sz="quarter" idx="12"/>
          </p:nvPr>
        </p:nvSpPr>
        <p:spPr/>
        <p:txBody>
          <a:bodyPr/>
          <a:lstStyle/>
          <a:p>
            <a:fld id="{F8791393-BD81-45AE-9193-CD8292D8CFC2}" type="slidenum">
              <a:rPr lang="en-US" smtClean="0"/>
              <a:t>28</a:t>
            </a:fld>
            <a:endParaRPr lang="en-US" dirty="0"/>
          </a:p>
        </p:txBody>
      </p:sp>
      <p:sp>
        <p:nvSpPr>
          <p:cNvPr id="10" name="Content Placeholder 9">
            <a:extLst>
              <a:ext uri="{FF2B5EF4-FFF2-40B4-BE49-F238E27FC236}">
                <a16:creationId xmlns:a16="http://schemas.microsoft.com/office/drawing/2014/main" id="{C69D5799-34D0-7446-A25C-DF085DD4677B}"/>
              </a:ext>
            </a:extLst>
          </p:cNvPr>
          <p:cNvSpPr>
            <a:spLocks noGrp="1"/>
          </p:cNvSpPr>
          <p:nvPr>
            <p:ph sz="quarter"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400" dirty="0"/>
              <a:t>Source: Juvenile Court Improvement Program, 2017 year-end statistical reports. </a:t>
            </a:r>
          </a:p>
        </p:txBody>
      </p:sp>
      <p:pic>
        <p:nvPicPr>
          <p:cNvPr id="17" name="Picture 16">
            <a:extLst>
              <a:ext uri="{FF2B5EF4-FFF2-40B4-BE49-F238E27FC236}">
                <a16:creationId xmlns:a16="http://schemas.microsoft.com/office/drawing/2014/main" id="{D679BD25-B5FA-1B45-9131-3AD5B04FA591}"/>
              </a:ext>
            </a:extLst>
          </p:cNvPr>
          <p:cNvPicPr>
            <a:picLocks noChangeAspect="1"/>
          </p:cNvPicPr>
          <p:nvPr/>
        </p:nvPicPr>
        <p:blipFill>
          <a:blip r:embed="rId2"/>
          <a:stretch>
            <a:fillRect/>
          </a:stretch>
        </p:blipFill>
        <p:spPr>
          <a:xfrm>
            <a:off x="277185" y="2411476"/>
            <a:ext cx="8585200" cy="825500"/>
          </a:xfrm>
          <a:prstGeom prst="rect">
            <a:avLst/>
          </a:prstGeom>
        </p:spPr>
      </p:pic>
    </p:spTree>
    <p:extLst>
      <p:ext uri="{BB962C8B-B14F-4D97-AF65-F5344CB8AC3E}">
        <p14:creationId xmlns:p14="http://schemas.microsoft.com/office/powerpoint/2010/main" val="167725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Juvenile Court Retains Jurisdiction</a:t>
            </a:r>
          </a:p>
        </p:txBody>
      </p:sp>
      <p:sp>
        <p:nvSpPr>
          <p:cNvPr id="3" name="Content Placeholder 2"/>
          <p:cNvSpPr>
            <a:spLocks noGrp="1"/>
          </p:cNvSpPr>
          <p:nvPr>
            <p:ph sz="quarter" idx="1"/>
          </p:nvPr>
        </p:nvSpPr>
        <p:spPr/>
        <p:txBody>
          <a:bodyPr>
            <a:normAutofit/>
          </a:bodyPr>
          <a:lstStyle/>
          <a:p>
            <a:r>
              <a:rPr lang="en-US" dirty="0"/>
              <a:t>Notwithstanding the filing of an appeal, the juvenile court is not precluded, “after notice and hearing from entering such further orders relating to the ward or youth offender’s custody pending final disposition of the appeal as it finds necessary by reason only of matters transpiring subsequent to the order or judgment appealed from.”  ORS 419A.200(7)(a).</a:t>
            </a:r>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lstStyle/>
          <a:p>
            <a:pPr marL="0" indent="0">
              <a:buNone/>
            </a:pPr>
            <a:r>
              <a:rPr lang="en-US" dirty="0"/>
              <a:t>    </a:t>
            </a:r>
            <a:fld id="{ECA18463-F366-4293-9FE9-92BF3A0C1C3E}" type="slidenum">
              <a:rPr lang="en-US" smtClean="0"/>
              <a:pPr marL="0" indent="0">
                <a:buNone/>
              </a:pPr>
              <a:t>29</a:t>
            </a:fld>
            <a:endParaRPr lang="en-US" dirty="0"/>
          </a:p>
        </p:txBody>
      </p:sp>
      <p:sp>
        <p:nvSpPr>
          <p:cNvPr id="5" name="Date Placeholder 4"/>
          <p:cNvSpPr>
            <a:spLocks noGrp="1"/>
          </p:cNvSpPr>
          <p:nvPr>
            <p:ph type="dt" sz="half" idx="10"/>
          </p:nvPr>
        </p:nvSpPr>
        <p:spPr/>
        <p:txBody>
          <a:bodyPr/>
          <a:lstStyle/>
          <a:p>
            <a:fld id="{FC55E77C-3878-4400-AACD-429CA5F338D0}" type="datetime1">
              <a:rPr lang="en-US" smtClean="0"/>
              <a:t>1/28/2019</a:t>
            </a:fld>
            <a:endParaRPr lang="en-US" dirty="0"/>
          </a:p>
        </p:txBody>
      </p:sp>
    </p:spTree>
    <p:extLst>
      <p:ext uri="{BB962C8B-B14F-4D97-AF65-F5344CB8AC3E}">
        <p14:creationId xmlns:p14="http://schemas.microsoft.com/office/powerpoint/2010/main" val="3066275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of Child Abuse</a:t>
            </a:r>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3</a:t>
            </a:fld>
            <a:endParaRPr lang="en-US" dirty="0"/>
          </a:p>
        </p:txBody>
      </p:sp>
      <p:sp>
        <p:nvSpPr>
          <p:cNvPr id="5" name="Content Placeholder 4"/>
          <p:cNvSpPr>
            <a:spLocks noGrp="1"/>
          </p:cNvSpPr>
          <p:nvPr>
            <p:ph sz="quarter" idx="1"/>
          </p:nvPr>
        </p:nvSpPr>
        <p:spPr/>
        <p:txBody>
          <a:bodyPr>
            <a:normAutofit/>
          </a:bodyPr>
          <a:lstStyle/>
          <a:p>
            <a:r>
              <a:rPr lang="en-US" dirty="0"/>
              <a:t>ORS 419B.005 – ORS 419B.055; OAR Chapter 413, Division 15.</a:t>
            </a:r>
          </a:p>
          <a:p>
            <a:r>
              <a:rPr lang="en-US" dirty="0"/>
              <a:t>A “report of child abuse” may be made to DHS or law enforcement.  ORS 419B.015.</a:t>
            </a:r>
          </a:p>
          <a:p>
            <a:r>
              <a:rPr lang="en-US" dirty="0"/>
              <a:t>Upon receipt of a report, DHS or law enforcement shall immediately “cause an investigation to be made to determine the nature and cause of the abuse of the child.”  ORS 419B.020(1).</a:t>
            </a:r>
          </a:p>
        </p:txBody>
      </p:sp>
      <p:sp>
        <p:nvSpPr>
          <p:cNvPr id="6" name="Date Placeholder 5"/>
          <p:cNvSpPr>
            <a:spLocks noGrp="1"/>
          </p:cNvSpPr>
          <p:nvPr>
            <p:ph type="dt" sz="half" idx="10"/>
          </p:nvPr>
        </p:nvSpPr>
        <p:spPr/>
        <p:txBody>
          <a:bodyPr/>
          <a:lstStyle/>
          <a:p>
            <a:fld id="{DA8D4F4E-8DC3-4DC0-9DC1-93D56BE42340}" type="datetime1">
              <a:rPr lang="en-US" smtClean="0"/>
              <a:t>1/28/2019</a:t>
            </a:fld>
            <a:endParaRPr lang="en-US" dirty="0"/>
          </a:p>
        </p:txBody>
      </p:sp>
    </p:spTree>
    <p:extLst>
      <p:ext uri="{BB962C8B-B14F-4D97-AF65-F5344CB8AC3E}">
        <p14:creationId xmlns:p14="http://schemas.microsoft.com/office/powerpoint/2010/main" val="2270757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Hearings</a:t>
            </a:r>
          </a:p>
        </p:txBody>
      </p:sp>
      <p:sp>
        <p:nvSpPr>
          <p:cNvPr id="3" name="Content Placeholder 2"/>
          <p:cNvSpPr>
            <a:spLocks noGrp="1"/>
          </p:cNvSpPr>
          <p:nvPr>
            <p:ph sz="quarter" idx="1"/>
          </p:nvPr>
        </p:nvSpPr>
        <p:spPr/>
        <p:txBody>
          <a:bodyPr>
            <a:normAutofit/>
          </a:bodyPr>
          <a:lstStyle/>
          <a:p>
            <a:pPr lvl="0"/>
            <a:r>
              <a:rPr lang="en-US" dirty="0"/>
              <a:t>When a child is in substitute care, the juvenile court is required to hold review and permanency hearings at certain intervals, regardless of a pending appeal.  ORS 419B.449, ORS 419B.470.</a:t>
            </a:r>
          </a:p>
          <a:p>
            <a:pPr marL="0" lvl="0" indent="0">
              <a:buNone/>
            </a:pPr>
            <a:endParaRPr lang="en-US" dirty="0"/>
          </a:p>
          <a:p>
            <a:pPr marL="0" lv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p:txBody>
          <a:bodyPr>
            <a:normAutofit/>
          </a:bodyPr>
          <a:lstStyle/>
          <a:p>
            <a:pPr marL="0" indent="0">
              <a:buNone/>
            </a:pPr>
            <a:r>
              <a:rPr lang="en-US" dirty="0"/>
              <a:t>    </a:t>
            </a:r>
            <a:fld id="{ECA18463-F366-4293-9FE9-92BF3A0C1C3E}" type="slidenum">
              <a:rPr lang="en-US" smtClean="0"/>
              <a:pPr marL="0" indent="0">
                <a:buNone/>
              </a:pPr>
              <a:t>30</a:t>
            </a:fld>
            <a:endParaRPr lang="en-US" dirty="0"/>
          </a:p>
        </p:txBody>
      </p:sp>
      <p:sp>
        <p:nvSpPr>
          <p:cNvPr id="5" name="Date Placeholder 4"/>
          <p:cNvSpPr>
            <a:spLocks noGrp="1"/>
          </p:cNvSpPr>
          <p:nvPr>
            <p:ph type="dt" sz="half" idx="10"/>
          </p:nvPr>
        </p:nvSpPr>
        <p:spPr/>
        <p:txBody>
          <a:bodyPr/>
          <a:lstStyle/>
          <a:p>
            <a:fld id="{DC9A82A0-600F-4A5B-B753-EB2FA539D8D6}" type="datetime1">
              <a:rPr lang="en-US" smtClean="0"/>
              <a:t>1/28/2019</a:t>
            </a:fld>
            <a:endParaRPr lang="en-US" dirty="0"/>
          </a:p>
        </p:txBody>
      </p:sp>
    </p:spTree>
    <p:extLst>
      <p:ext uri="{BB962C8B-B14F-4D97-AF65-F5344CB8AC3E}">
        <p14:creationId xmlns:p14="http://schemas.microsoft.com/office/powerpoint/2010/main" val="1316634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Jurisdiction to terminate parental rights</a:t>
            </a:r>
          </a:p>
        </p:txBody>
      </p:sp>
      <p:sp>
        <p:nvSpPr>
          <p:cNvPr id="3" name="Date Placeholder 2"/>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5" name="Slide Number Placeholder 4"/>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31</a:t>
            </a:fld>
            <a:endParaRPr lang="en-US" dirty="0"/>
          </a:p>
        </p:txBody>
      </p:sp>
      <p:sp>
        <p:nvSpPr>
          <p:cNvPr id="6" name="Content Placeholder 5"/>
          <p:cNvSpPr>
            <a:spLocks noGrp="1"/>
          </p:cNvSpPr>
          <p:nvPr>
            <p:ph sz="quarter" idx="1"/>
          </p:nvPr>
        </p:nvSpPr>
        <p:spPr/>
        <p:txBody>
          <a:bodyPr/>
          <a:lstStyle/>
          <a:p>
            <a:r>
              <a:rPr lang="en-US" dirty="0"/>
              <a:t>Notwithstanding the filing of an appeal from a jurisdiction, disposition, review, or permanency judgment, the juvenile court may adjudicate a petition to terminate parental rights while the appeal is pending.  ORS 419A.200(7)(b).</a:t>
            </a:r>
          </a:p>
          <a:p>
            <a:endParaRPr lang="en-US" dirty="0"/>
          </a:p>
        </p:txBody>
      </p:sp>
    </p:spTree>
    <p:extLst>
      <p:ext uri="{BB962C8B-B14F-4D97-AF65-F5344CB8AC3E}">
        <p14:creationId xmlns:p14="http://schemas.microsoft.com/office/powerpoint/2010/main" val="2099283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Advising the Agency</a:t>
            </a:r>
          </a:p>
        </p:txBody>
      </p:sp>
      <p:sp>
        <p:nvSpPr>
          <p:cNvPr id="3" name="Date Placeholder 2"/>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5" name="Slide Number Placeholder 4"/>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32</a:t>
            </a:fld>
            <a:endParaRPr lang="en-US" dirty="0"/>
          </a:p>
        </p:txBody>
      </p:sp>
      <p:sp>
        <p:nvSpPr>
          <p:cNvPr id="6" name="Content Placeholder 5"/>
          <p:cNvSpPr>
            <a:spLocks noGrp="1"/>
          </p:cNvSpPr>
          <p:nvPr>
            <p:ph sz="quarter" idx="1"/>
          </p:nvPr>
        </p:nvSpPr>
        <p:spPr/>
        <p:txBody>
          <a:bodyPr/>
          <a:lstStyle/>
          <a:p>
            <a:pPr lvl="0"/>
            <a:r>
              <a:rPr lang="en-US" dirty="0"/>
              <a:t>How does DHS decide when/how to proceed?</a:t>
            </a:r>
          </a:p>
          <a:p>
            <a:pPr marL="919163" lvl="0" indent="-273050">
              <a:buFont typeface="Wingdings" panose="05000000000000000000" pitchFamily="2" charset="2"/>
              <a:buChar char="Ø"/>
            </a:pPr>
            <a:r>
              <a:rPr lang="en-US" sz="2000" dirty="0"/>
              <a:t>Appeal from jurisdiction judgment: agency does not delay providing reunification services; time children spend in substitute care counts toward ASFA timelines.</a:t>
            </a:r>
          </a:p>
          <a:p>
            <a:pPr marL="919163" lvl="0" indent="-273050">
              <a:buFont typeface="Wingdings" panose="05000000000000000000" pitchFamily="2" charset="2"/>
              <a:buChar char="Ø"/>
            </a:pPr>
            <a:r>
              <a:rPr lang="en-US" sz="2000" dirty="0"/>
              <a:t>Appeal from permanency judgments changing plan to adoption or guardianship:  assessing risks of proceeding while appeal is pending.</a:t>
            </a:r>
          </a:p>
          <a:p>
            <a:pPr marL="919163" lvl="0" indent="-273050">
              <a:buFont typeface="Wingdings" panose="05000000000000000000" pitchFamily="2" charset="2"/>
              <a:buChar char="Ø"/>
            </a:pPr>
            <a:r>
              <a:rPr lang="en-US" sz="2000" dirty="0"/>
              <a:t>DHS policy not to finalize adoption while appeal from TPR is pending.</a:t>
            </a:r>
          </a:p>
          <a:p>
            <a:pPr marL="919163" lvl="0" indent="-273050">
              <a:buFont typeface="Wingdings" panose="05000000000000000000" pitchFamily="2" charset="2"/>
              <a:buChar char="Ø"/>
            </a:pPr>
            <a:r>
              <a:rPr lang="en-US" sz="2000" dirty="0"/>
              <a:t>Tension between advancing legal arguments and minimizing delay.</a:t>
            </a:r>
          </a:p>
          <a:p>
            <a:pPr marL="919163" lvl="0" indent="-273050">
              <a:buFont typeface="Wingdings" panose="05000000000000000000" pitchFamily="2" charset="2"/>
              <a:buChar char="Ø"/>
            </a:pPr>
            <a:r>
              <a:rPr lang="en-US" sz="2000" dirty="0"/>
              <a:t>Putting case “on hold” pending an appeal.</a:t>
            </a:r>
          </a:p>
          <a:p>
            <a:pPr marL="0" indent="0">
              <a:buNone/>
            </a:pPr>
            <a:endParaRPr lang="en-US" dirty="0"/>
          </a:p>
        </p:txBody>
      </p:sp>
    </p:spTree>
    <p:extLst>
      <p:ext uri="{BB962C8B-B14F-4D97-AF65-F5344CB8AC3E}">
        <p14:creationId xmlns:p14="http://schemas.microsoft.com/office/powerpoint/2010/main" val="771765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Advising Parent/Child Clients</a:t>
            </a:r>
          </a:p>
        </p:txBody>
      </p:sp>
      <p:sp>
        <p:nvSpPr>
          <p:cNvPr id="3" name="Date Placeholder 2"/>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5" name="Slide Number Placeholder 4"/>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33</a:t>
            </a:fld>
            <a:endParaRPr lang="en-US" dirty="0"/>
          </a:p>
        </p:txBody>
      </p:sp>
      <p:sp>
        <p:nvSpPr>
          <p:cNvPr id="6" name="Content Placeholder 5"/>
          <p:cNvSpPr>
            <a:spLocks noGrp="1"/>
          </p:cNvSpPr>
          <p:nvPr>
            <p:ph sz="quarter" idx="1"/>
          </p:nvPr>
        </p:nvSpPr>
        <p:spPr/>
        <p:txBody>
          <a:bodyPr/>
          <a:lstStyle/>
          <a:p>
            <a:r>
              <a:rPr lang="en-US" dirty="0"/>
              <a:t>Trial &amp; appellate counsel must collaborate to assess client’s interests at both levels and advise client appropriately.</a:t>
            </a:r>
          </a:p>
          <a:p>
            <a:pPr lvl="1"/>
            <a:r>
              <a:rPr lang="en-US" dirty="0"/>
              <a:t>Appeal from jurisdiction: client engagement is important given ASFA timelines</a:t>
            </a:r>
          </a:p>
          <a:p>
            <a:pPr lvl="1"/>
            <a:r>
              <a:rPr lang="en-US" dirty="0"/>
              <a:t>Appeal from order for psychological evaluation:  strongly consider whether to refrain from evaluation pending appeal</a:t>
            </a:r>
          </a:p>
          <a:p>
            <a:pPr lvl="1"/>
            <a:r>
              <a:rPr lang="en-US" dirty="0"/>
              <a:t>Appeal from permanency hearing:</a:t>
            </a:r>
          </a:p>
          <a:p>
            <a:pPr lvl="2"/>
            <a:r>
              <a:rPr lang="en-US" dirty="0"/>
              <a:t>discourage relinquishment/stipulation to TPR</a:t>
            </a:r>
          </a:p>
          <a:p>
            <a:pPr lvl="2"/>
            <a:r>
              <a:rPr lang="en-US" dirty="0"/>
              <a:t>likely to delay trial due to possibility of  TPR set aside</a:t>
            </a:r>
          </a:p>
          <a:p>
            <a:pPr lvl="2"/>
            <a:endParaRPr lang="en-US" dirty="0"/>
          </a:p>
          <a:p>
            <a:pPr lvl="1"/>
            <a:endParaRPr lang="en-US" dirty="0"/>
          </a:p>
          <a:p>
            <a:endParaRPr lang="en-US" dirty="0"/>
          </a:p>
        </p:txBody>
      </p:sp>
    </p:spTree>
    <p:extLst>
      <p:ext uri="{BB962C8B-B14F-4D97-AF65-F5344CB8AC3E}">
        <p14:creationId xmlns:p14="http://schemas.microsoft.com/office/powerpoint/2010/main" val="255644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END: Thank you for your interest.</a:t>
            </a:r>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p:txBody>
          <a:bodyPr/>
          <a:lstStyle/>
          <a:p>
            <a:fld id="{FDD89733-C107-47FA-AD36-8F0C41D11018}" type="slidenum">
              <a:rPr lang="en-US" smtClean="0"/>
              <a:t>34</a:t>
            </a:fld>
            <a:endParaRPr lang="en-US" dirty="0"/>
          </a:p>
        </p:txBody>
      </p:sp>
      <p:sp>
        <p:nvSpPr>
          <p:cNvPr id="5" name="Date Placeholder 4"/>
          <p:cNvSpPr>
            <a:spLocks noGrp="1"/>
          </p:cNvSpPr>
          <p:nvPr>
            <p:ph type="dt" sz="half" idx="10"/>
          </p:nvPr>
        </p:nvSpPr>
        <p:spPr/>
        <p:txBody>
          <a:bodyPr/>
          <a:lstStyle/>
          <a:p>
            <a:fld id="{5F71A0AE-8B8E-4131-9AAE-033DDA29BD02}" type="datetime1">
              <a:rPr lang="en-US" smtClean="0"/>
              <a:t>1/28/2019</a:t>
            </a:fld>
            <a:endParaRPr lang="en-US" dirty="0"/>
          </a:p>
        </p:txBody>
      </p:sp>
    </p:spTree>
    <p:extLst>
      <p:ext uri="{BB962C8B-B14F-4D97-AF65-F5344CB8AC3E}">
        <p14:creationId xmlns:p14="http://schemas.microsoft.com/office/powerpoint/2010/main" val="4024697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Screening</a:t>
            </a:r>
          </a:p>
        </p:txBody>
      </p:sp>
      <p:sp>
        <p:nvSpPr>
          <p:cNvPr id="3" name="Content Placeholder 2"/>
          <p:cNvSpPr>
            <a:spLocks noGrp="1"/>
          </p:cNvSpPr>
          <p:nvPr>
            <p:ph sz="quarter" idx="1"/>
          </p:nvPr>
        </p:nvSpPr>
        <p:spPr/>
        <p:txBody>
          <a:bodyPr>
            <a:normAutofit/>
          </a:bodyPr>
          <a:lstStyle/>
          <a:p>
            <a:r>
              <a:rPr lang="en-US" dirty="0"/>
              <a:t>Reports received by DHS are screened to determine the appropriate response.  OAR 413-015-0100.</a:t>
            </a:r>
          </a:p>
          <a:p>
            <a:r>
              <a:rPr lang="en-US" dirty="0"/>
              <a:t>Reports are referred for child protective services (CPS) assessment or closed at screening.  </a:t>
            </a:r>
          </a:p>
          <a:p>
            <a:r>
              <a:rPr lang="en-US" dirty="0"/>
              <a:t>Response time between receipt of report and initial contact is “within 24 hours” or “within five calendar days.” OAR 413-015-0210.</a:t>
            </a:r>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85799"/>
          </a:xfrm>
        </p:spPr>
        <p:txBody>
          <a:bodyPr/>
          <a:lstStyle/>
          <a:p>
            <a:pPr marL="0" indent="0">
              <a:buNone/>
            </a:pPr>
            <a:r>
              <a:rPr lang="en-US" dirty="0"/>
              <a:t>    </a:t>
            </a:r>
            <a:fld id="{ECA18463-F366-4293-9FE9-92BF3A0C1C3E}" type="slidenum">
              <a:rPr lang="en-US" smtClean="0"/>
              <a:pPr marL="0" indent="0">
                <a:buNone/>
              </a:pPr>
              <a:t>4</a:t>
            </a:fld>
            <a:endParaRPr lang="en-US" dirty="0"/>
          </a:p>
        </p:txBody>
      </p:sp>
      <p:sp>
        <p:nvSpPr>
          <p:cNvPr id="5" name="Date Placeholder 4"/>
          <p:cNvSpPr>
            <a:spLocks noGrp="1"/>
          </p:cNvSpPr>
          <p:nvPr>
            <p:ph type="dt" sz="half" idx="10"/>
          </p:nvPr>
        </p:nvSpPr>
        <p:spPr/>
        <p:txBody>
          <a:bodyPr/>
          <a:lstStyle/>
          <a:p>
            <a:fld id="{34AAE716-9BBF-45AC-B044-5F2442BABB74}" type="datetime1">
              <a:rPr lang="en-US" smtClean="0"/>
              <a:t>1/28/2019</a:t>
            </a:fld>
            <a:endParaRPr lang="en-US" dirty="0"/>
          </a:p>
        </p:txBody>
      </p:sp>
    </p:spTree>
    <p:extLst>
      <p:ext uri="{BB962C8B-B14F-4D97-AF65-F5344CB8AC3E}">
        <p14:creationId xmlns:p14="http://schemas.microsoft.com/office/powerpoint/2010/main" val="1538724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Assessment</a:t>
            </a:r>
          </a:p>
        </p:txBody>
      </p:sp>
      <p:sp>
        <p:nvSpPr>
          <p:cNvPr id="3" name="Content Placeholder 2"/>
          <p:cNvSpPr>
            <a:spLocks noGrp="1"/>
          </p:cNvSpPr>
          <p:nvPr>
            <p:ph sz="quarter" idx="1"/>
          </p:nvPr>
        </p:nvSpPr>
        <p:spPr/>
        <p:txBody>
          <a:bodyPr>
            <a:normAutofit lnSpcReduction="10000"/>
          </a:bodyPr>
          <a:lstStyle/>
          <a:p>
            <a:pPr>
              <a:buFont typeface="Arial" panose="020B0604020202020204" pitchFamily="34" charset="0"/>
              <a:buChar char="•"/>
            </a:pPr>
            <a:r>
              <a:rPr lang="en-US" sz="2000" dirty="0"/>
              <a:t>As part of its assessment, DHS determines whether there is a “present danger safety threat” or an “impending danger safety threat.”  OAR 413-015-0425. </a:t>
            </a:r>
          </a:p>
          <a:p>
            <a:pPr>
              <a:buFont typeface="Arial" panose="020B0604020202020204" pitchFamily="34" charset="0"/>
              <a:buChar char="•"/>
            </a:pPr>
            <a:r>
              <a:rPr lang="en-US" sz="2000" dirty="0"/>
              <a:t>If a safety threat is identified, a safety plan must be put in place.  OAR 413-015-0432.</a:t>
            </a:r>
          </a:p>
          <a:p>
            <a:pPr>
              <a:buFont typeface="Arial" panose="020B0604020202020204" pitchFamily="34" charset="0"/>
              <a:buChar char="•"/>
            </a:pPr>
            <a:r>
              <a:rPr lang="en-US" sz="2000" dirty="0"/>
              <a:t>Safety plans may be in-home or out-of-home; an in-home plan requires one cooperative parent.  Initial safety plans remain in place until the assessment is complete.  OAR 413-015-0437.</a:t>
            </a:r>
          </a:p>
          <a:p>
            <a:pPr>
              <a:buFont typeface="Arial" panose="020B0604020202020204" pitchFamily="34" charset="0"/>
              <a:buChar char="•"/>
            </a:pPr>
            <a:r>
              <a:rPr lang="en-US" sz="2000" dirty="0"/>
              <a:t>Present danger safety threats require a protective action plan, which must be put in place before a CPS worker leaves the home and which cannot continue “longer than 10 calendar days.”  OAR 413-015-0435.</a:t>
            </a:r>
          </a:p>
          <a:p>
            <a:pPr>
              <a:buFont typeface="Arial" panose="020B0604020202020204" pitchFamily="34" charset="0"/>
              <a:buChar char="•"/>
            </a:pPr>
            <a:r>
              <a:rPr lang="en-US" sz="2000" dirty="0"/>
              <a:t>Ongoing safety plans are developed after an assessment is completed, and are used to “control the impending danger safety threats as they are uniquely occurring within a particular family.”  OAR 413-015-0450.</a:t>
            </a:r>
          </a:p>
          <a:p>
            <a:pPr marL="514350" indent="-514350">
              <a:buFont typeface="+mj-lt"/>
              <a:buAutoNum type="arabicPeriod"/>
            </a:pPr>
            <a:endParaRPr lang="en-US" dirty="0"/>
          </a:p>
          <a:p>
            <a:pPr marL="0" indent="0">
              <a:buNone/>
            </a:pPr>
            <a:endParaRPr lang="en-US" dirty="0"/>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a:xfrm>
            <a:off x="4114800" y="914400"/>
            <a:ext cx="704088" cy="609599"/>
          </a:xfrm>
        </p:spPr>
        <p:txBody>
          <a:bodyPr/>
          <a:lstStyle/>
          <a:p>
            <a:pPr marL="0" indent="0">
              <a:buNone/>
            </a:pPr>
            <a:r>
              <a:rPr lang="en-US" dirty="0"/>
              <a:t>   </a:t>
            </a:r>
            <a:fld id="{ECA18463-F366-4293-9FE9-92BF3A0C1C3E}" type="slidenum">
              <a:rPr lang="en-US" smtClean="0"/>
              <a:pPr marL="0" indent="0">
                <a:buNone/>
              </a:pPr>
              <a:t>5</a:t>
            </a:fld>
            <a:endParaRPr lang="en-US" dirty="0"/>
          </a:p>
        </p:txBody>
      </p:sp>
      <p:sp>
        <p:nvSpPr>
          <p:cNvPr id="5" name="Date Placeholder 4"/>
          <p:cNvSpPr>
            <a:spLocks noGrp="1"/>
          </p:cNvSpPr>
          <p:nvPr>
            <p:ph type="dt" sz="half" idx="10"/>
          </p:nvPr>
        </p:nvSpPr>
        <p:spPr/>
        <p:txBody>
          <a:bodyPr/>
          <a:lstStyle/>
          <a:p>
            <a:fld id="{E4520D74-A285-4FAB-BA84-73ECA8E3A105}" type="datetime1">
              <a:rPr lang="en-US" smtClean="0"/>
              <a:t>1/28/2019</a:t>
            </a:fld>
            <a:endParaRPr lang="en-US" dirty="0"/>
          </a:p>
        </p:txBody>
      </p:sp>
    </p:spTree>
    <p:extLst>
      <p:ext uri="{BB962C8B-B14F-4D97-AF65-F5344CB8AC3E}">
        <p14:creationId xmlns:p14="http://schemas.microsoft.com/office/powerpoint/2010/main" val="1115841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68426" y="2743201"/>
            <a:ext cx="6480174" cy="381000"/>
          </a:xfrm>
        </p:spPr>
        <p:txBody>
          <a:bodyPr/>
          <a:lstStyle/>
          <a:p>
            <a:endParaRPr lang="en-US" dirty="0"/>
          </a:p>
        </p:txBody>
      </p:sp>
      <p:sp>
        <p:nvSpPr>
          <p:cNvPr id="3" name="Footer Placeholder 2"/>
          <p:cNvSpPr>
            <a:spLocks noGrp="1"/>
          </p:cNvSpPr>
          <p:nvPr>
            <p:ph type="ftr" sz="quarter" idx="11"/>
          </p:nvPr>
        </p:nvSpPr>
        <p:spPr/>
        <p:txBody>
          <a:bodyPr/>
          <a:lstStyle/>
          <a:p>
            <a:r>
              <a:rPr lang="en-US" dirty="0"/>
              <a:t>Appellate Court Seminar</a:t>
            </a:r>
          </a:p>
        </p:txBody>
      </p:sp>
      <p:sp>
        <p:nvSpPr>
          <p:cNvPr id="4" name="Slide Number Placeholder 3"/>
          <p:cNvSpPr>
            <a:spLocks noGrp="1"/>
          </p:cNvSpPr>
          <p:nvPr>
            <p:ph type="sldNum" sz="quarter" idx="12"/>
          </p:nvPr>
        </p:nvSpPr>
        <p:spPr/>
        <p:txBody>
          <a:bodyPr/>
          <a:lstStyle/>
          <a:p>
            <a:fld id="{F8791393-BD81-45AE-9193-CD8292D8CFC2}" type="slidenum">
              <a:rPr lang="en-US" smtClean="0"/>
              <a:t>6</a:t>
            </a:fld>
            <a:endParaRPr lang="en-US" dirty="0"/>
          </a:p>
        </p:txBody>
      </p:sp>
      <p:sp>
        <p:nvSpPr>
          <p:cNvPr id="5" name="Title 4"/>
          <p:cNvSpPr>
            <a:spLocks noGrp="1"/>
          </p:cNvSpPr>
          <p:nvPr>
            <p:ph type="title"/>
          </p:nvPr>
        </p:nvSpPr>
        <p:spPr/>
        <p:txBody>
          <a:bodyPr/>
          <a:lstStyle/>
          <a:p>
            <a:r>
              <a:rPr lang="en-US" dirty="0"/>
              <a:t>Protective Custody/Filing Dependency Petition</a:t>
            </a:r>
          </a:p>
        </p:txBody>
      </p:sp>
      <p:sp>
        <p:nvSpPr>
          <p:cNvPr id="6" name="Date Placeholder 5"/>
          <p:cNvSpPr>
            <a:spLocks noGrp="1"/>
          </p:cNvSpPr>
          <p:nvPr>
            <p:ph type="dt" sz="half" idx="10"/>
          </p:nvPr>
        </p:nvSpPr>
        <p:spPr/>
        <p:txBody>
          <a:bodyPr/>
          <a:lstStyle/>
          <a:p>
            <a:fld id="{022038B1-75E0-4644-9AD8-AB9ECC42BA45}" type="datetime1">
              <a:rPr lang="en-US" smtClean="0"/>
              <a:t>1/28/2019</a:t>
            </a:fld>
            <a:endParaRPr lang="en-US" dirty="0"/>
          </a:p>
        </p:txBody>
      </p:sp>
    </p:spTree>
    <p:extLst>
      <p:ext uri="{BB962C8B-B14F-4D97-AF65-F5344CB8AC3E}">
        <p14:creationId xmlns:p14="http://schemas.microsoft.com/office/powerpoint/2010/main" val="398414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Protective Custody</a:t>
            </a:r>
          </a:p>
        </p:txBody>
      </p:sp>
      <p:sp>
        <p:nvSpPr>
          <p:cNvPr id="3" name="Content Placeholder 2"/>
          <p:cNvSpPr>
            <a:spLocks noGrp="1"/>
          </p:cNvSpPr>
          <p:nvPr>
            <p:ph sz="quarter" idx="1"/>
          </p:nvPr>
        </p:nvSpPr>
        <p:spPr/>
        <p:txBody>
          <a:bodyPr>
            <a:normAutofit lnSpcReduction="10000"/>
          </a:bodyPr>
          <a:lstStyle/>
          <a:p>
            <a:pPr>
              <a:buFont typeface="Arial" panose="020B0604020202020204" pitchFamily="34" charset="0"/>
              <a:buChar char="•"/>
            </a:pPr>
            <a:r>
              <a:rPr lang="en-US" sz="2900" dirty="0"/>
              <a:t>A CPS worker may take a child into protective custody without a court order when there is “severe harm” or “threat of severe harm” to a child “in the present.”  OAR 413-015-0455.</a:t>
            </a:r>
          </a:p>
          <a:p>
            <a:pPr>
              <a:buFont typeface="Arial" panose="020B0604020202020204" pitchFamily="34" charset="0"/>
              <a:buChar char="•"/>
            </a:pPr>
            <a:r>
              <a:rPr lang="en-US" sz="2900" dirty="0"/>
              <a:t>“Severe harm” means (a) “significant or acute injury to an alleged victim’s physical, sexual, psychological, cognitive or behavioral development or functioning,” (b) “immobilizing impairment”; or (c) “life threatening damage.”  OAR 413-0105(61).</a:t>
            </a:r>
          </a:p>
        </p:txBody>
      </p:sp>
      <p:sp>
        <p:nvSpPr>
          <p:cNvPr id="4" name="Footer Placeholder 3"/>
          <p:cNvSpPr>
            <a:spLocks noGrp="1"/>
          </p:cNvSpPr>
          <p:nvPr>
            <p:ph type="ftr" sz="quarter" idx="11"/>
          </p:nvPr>
        </p:nvSpPr>
        <p:spPr/>
        <p:txBody>
          <a:bodyPr/>
          <a:lstStyle/>
          <a:p>
            <a:r>
              <a:rPr lang="en-US" dirty="0"/>
              <a:t>Appellate Court Seminar</a:t>
            </a:r>
          </a:p>
        </p:txBody>
      </p:sp>
      <p:sp>
        <p:nvSpPr>
          <p:cNvPr id="7" name="Slide Number Placeholder 6"/>
          <p:cNvSpPr>
            <a:spLocks noGrp="1"/>
          </p:cNvSpPr>
          <p:nvPr>
            <p:ph type="sldNum" sz="quarter" idx="12"/>
          </p:nvPr>
        </p:nvSpPr>
        <p:spPr/>
        <p:txBody>
          <a:bodyPr/>
          <a:lstStyle/>
          <a:p>
            <a:pPr marL="0" indent="0">
              <a:buNone/>
            </a:pPr>
            <a:r>
              <a:rPr lang="en-US" dirty="0"/>
              <a:t>    </a:t>
            </a:r>
            <a:fld id="{ECA18463-F366-4293-9FE9-92BF3A0C1C3E}" type="slidenum">
              <a:rPr lang="en-US" smtClean="0"/>
              <a:pPr marL="0" indent="0">
                <a:buNone/>
              </a:pPr>
              <a:t>7</a:t>
            </a:fld>
            <a:endParaRPr lang="en-US" dirty="0"/>
          </a:p>
        </p:txBody>
      </p:sp>
      <p:sp>
        <p:nvSpPr>
          <p:cNvPr id="5" name="Date Placeholder 4"/>
          <p:cNvSpPr>
            <a:spLocks noGrp="1"/>
          </p:cNvSpPr>
          <p:nvPr>
            <p:ph type="dt" sz="half" idx="10"/>
          </p:nvPr>
        </p:nvSpPr>
        <p:spPr/>
        <p:txBody>
          <a:bodyPr/>
          <a:lstStyle/>
          <a:p>
            <a:fld id="{210D1769-64FA-4201-8C1E-E81AD67E6583}" type="datetime1">
              <a:rPr lang="en-US" smtClean="0"/>
              <a:t>1/28/2019</a:t>
            </a:fld>
            <a:endParaRPr lang="en-US" dirty="0"/>
          </a:p>
        </p:txBody>
      </p:sp>
    </p:spTree>
    <p:extLst>
      <p:ext uri="{BB962C8B-B14F-4D97-AF65-F5344CB8AC3E}">
        <p14:creationId xmlns:p14="http://schemas.microsoft.com/office/powerpoint/2010/main" val="166827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1CC3D-F3E7-5943-9ABD-282E06EA2155}"/>
              </a:ext>
            </a:extLst>
          </p:cNvPr>
          <p:cNvSpPr>
            <a:spLocks noGrp="1"/>
          </p:cNvSpPr>
          <p:nvPr>
            <p:ph type="title"/>
          </p:nvPr>
        </p:nvSpPr>
        <p:spPr/>
        <p:txBody>
          <a:bodyPr/>
          <a:lstStyle/>
          <a:p>
            <a:r>
              <a:rPr lang="en-US" dirty="0"/>
              <a:t>Statutory Authority For Protective Custody</a:t>
            </a:r>
          </a:p>
        </p:txBody>
      </p:sp>
      <p:sp>
        <p:nvSpPr>
          <p:cNvPr id="3" name="Date Placeholder 2">
            <a:extLst>
              <a:ext uri="{FF2B5EF4-FFF2-40B4-BE49-F238E27FC236}">
                <a16:creationId xmlns:a16="http://schemas.microsoft.com/office/drawing/2014/main" id="{257BBA8D-3DD0-9F48-B6D4-BF8A8AC2098D}"/>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78792BEC-98EA-E741-BE5A-6F09F3A1A6B3}"/>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80C6E3A1-9DB6-3340-9050-22B3A3E0B683}"/>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8</a:t>
            </a:fld>
            <a:endParaRPr lang="en-US" dirty="0"/>
          </a:p>
        </p:txBody>
      </p:sp>
      <p:sp>
        <p:nvSpPr>
          <p:cNvPr id="6" name="Content Placeholder 5">
            <a:extLst>
              <a:ext uri="{FF2B5EF4-FFF2-40B4-BE49-F238E27FC236}">
                <a16:creationId xmlns:a16="http://schemas.microsoft.com/office/drawing/2014/main" id="{C18A8365-559D-9F43-A92D-928704D775C0}"/>
              </a:ext>
            </a:extLst>
          </p:cNvPr>
          <p:cNvSpPr>
            <a:spLocks noGrp="1"/>
          </p:cNvSpPr>
          <p:nvPr>
            <p:ph sz="quarter" idx="1"/>
          </p:nvPr>
        </p:nvSpPr>
        <p:spPr/>
        <p:txBody>
          <a:bodyPr/>
          <a:lstStyle/>
          <a:p>
            <a:r>
              <a:rPr lang="en-US" dirty="0"/>
              <a:t>A child may be taken into protective custody without a court order when “the child’s condition or surroundings reasonably appear to be such as to jeopardize the child’s welfare.”  ORS 419B.150(1)(a).</a:t>
            </a:r>
          </a:p>
          <a:p>
            <a:r>
              <a:rPr lang="en-US" dirty="0"/>
              <a:t>LC 821:  Proposed legislation may amend ORS 419B.150 to authorize protective custody without a court order when there is “reasonable cause” to believe that there is an “imminent threat of severe harm” to the child.</a:t>
            </a:r>
          </a:p>
        </p:txBody>
      </p:sp>
    </p:spTree>
    <p:extLst>
      <p:ext uri="{BB962C8B-B14F-4D97-AF65-F5344CB8AC3E}">
        <p14:creationId xmlns:p14="http://schemas.microsoft.com/office/powerpoint/2010/main" val="1910662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C531D-A16B-A847-B3DF-A14AA3A6A8B5}"/>
              </a:ext>
            </a:extLst>
          </p:cNvPr>
          <p:cNvSpPr>
            <a:spLocks noGrp="1"/>
          </p:cNvSpPr>
          <p:nvPr>
            <p:ph type="title"/>
          </p:nvPr>
        </p:nvSpPr>
        <p:spPr/>
        <p:txBody>
          <a:bodyPr/>
          <a:lstStyle/>
          <a:p>
            <a:r>
              <a:rPr lang="en-US" dirty="0"/>
              <a:t>Shelter Hearing</a:t>
            </a:r>
          </a:p>
        </p:txBody>
      </p:sp>
      <p:sp>
        <p:nvSpPr>
          <p:cNvPr id="3" name="Date Placeholder 2">
            <a:extLst>
              <a:ext uri="{FF2B5EF4-FFF2-40B4-BE49-F238E27FC236}">
                <a16:creationId xmlns:a16="http://schemas.microsoft.com/office/drawing/2014/main" id="{380E5CCC-A9CD-AC4D-A560-6BFC57FE203F}"/>
              </a:ext>
            </a:extLst>
          </p:cNvPr>
          <p:cNvSpPr>
            <a:spLocks noGrp="1"/>
          </p:cNvSpPr>
          <p:nvPr>
            <p:ph type="dt" sz="half" idx="10"/>
          </p:nvPr>
        </p:nvSpPr>
        <p:spPr/>
        <p:txBody>
          <a:bodyPr/>
          <a:lstStyle/>
          <a:p>
            <a:fld id="{C9E0D9DA-0A02-449B-AABF-EE9056BC6E5C}" type="datetime1">
              <a:rPr lang="en-US" smtClean="0"/>
              <a:t>1/28/2019</a:t>
            </a:fld>
            <a:endParaRPr lang="en-US" dirty="0"/>
          </a:p>
        </p:txBody>
      </p:sp>
      <p:sp>
        <p:nvSpPr>
          <p:cNvPr id="4" name="Footer Placeholder 3">
            <a:extLst>
              <a:ext uri="{FF2B5EF4-FFF2-40B4-BE49-F238E27FC236}">
                <a16:creationId xmlns:a16="http://schemas.microsoft.com/office/drawing/2014/main" id="{423B9FBD-F9E3-4C48-BCFB-D76251E4AEC9}"/>
              </a:ext>
            </a:extLst>
          </p:cNvPr>
          <p:cNvSpPr>
            <a:spLocks noGrp="1"/>
          </p:cNvSpPr>
          <p:nvPr>
            <p:ph type="ftr" sz="quarter" idx="11"/>
          </p:nvPr>
        </p:nvSpPr>
        <p:spPr/>
        <p:txBody>
          <a:bodyPr/>
          <a:lstStyle/>
          <a:p>
            <a:r>
              <a:rPr lang="en-US" dirty="0"/>
              <a:t>Appellate Court Seminar</a:t>
            </a:r>
          </a:p>
        </p:txBody>
      </p:sp>
      <p:sp>
        <p:nvSpPr>
          <p:cNvPr id="5" name="Slide Number Placeholder 4">
            <a:extLst>
              <a:ext uri="{FF2B5EF4-FFF2-40B4-BE49-F238E27FC236}">
                <a16:creationId xmlns:a16="http://schemas.microsoft.com/office/drawing/2014/main" id="{12F0E18B-839B-7E42-A9D1-35B3D728EE3A}"/>
              </a:ext>
            </a:extLst>
          </p:cNvPr>
          <p:cNvSpPr>
            <a:spLocks noGrp="1"/>
          </p:cNvSpPr>
          <p:nvPr>
            <p:ph type="sldNum" sz="quarter" idx="12"/>
          </p:nvPr>
        </p:nvSpPr>
        <p:spPr/>
        <p:txBody>
          <a:bodyPr/>
          <a:lstStyle/>
          <a:p>
            <a:pPr marL="0" indent="0">
              <a:buFont typeface="+mj-lt"/>
              <a:buNone/>
            </a:pPr>
            <a:r>
              <a:rPr lang="en-US" dirty="0"/>
              <a:t>    </a:t>
            </a:r>
            <a:fld id="{ECA18463-F366-4293-9FE9-92BF3A0C1C3E}" type="slidenum">
              <a:rPr lang="en-US" smtClean="0"/>
              <a:pPr marL="0" indent="0">
                <a:buFont typeface="+mj-lt"/>
                <a:buNone/>
              </a:pPr>
              <a:t>9</a:t>
            </a:fld>
            <a:endParaRPr lang="en-US" dirty="0"/>
          </a:p>
        </p:txBody>
      </p:sp>
      <p:sp>
        <p:nvSpPr>
          <p:cNvPr id="6" name="Content Placeholder 5">
            <a:extLst>
              <a:ext uri="{FF2B5EF4-FFF2-40B4-BE49-F238E27FC236}">
                <a16:creationId xmlns:a16="http://schemas.microsoft.com/office/drawing/2014/main" id="{3B11A8F0-35A1-C84A-80B1-DFB01FF71FE0}"/>
              </a:ext>
            </a:extLst>
          </p:cNvPr>
          <p:cNvSpPr>
            <a:spLocks noGrp="1"/>
          </p:cNvSpPr>
          <p:nvPr>
            <p:ph sz="quarter" idx="1"/>
          </p:nvPr>
        </p:nvSpPr>
        <p:spPr/>
        <p:txBody>
          <a:bodyPr>
            <a:noAutofit/>
          </a:bodyPr>
          <a:lstStyle/>
          <a:p>
            <a:pPr>
              <a:buFont typeface="Arial" panose="020B0604020202020204" pitchFamily="34" charset="0"/>
              <a:buChar char="•"/>
            </a:pPr>
            <a:r>
              <a:rPr lang="en-US" sz="2400" dirty="0"/>
              <a:t>If a child is taken into protective custody, a shelter hearing must be held the following day.  OAR 413-015-0455; ORS 419B.185.</a:t>
            </a:r>
          </a:p>
          <a:p>
            <a:r>
              <a:rPr lang="en-US" sz="2400" dirty="0"/>
              <a:t>Parent, child or ward shall be given an opportunity to present evidence to the court that the child can be returned home without further danger of suffering physical injury or emotional harm, endangering or harming others, or not remaining within reach of the court process prior to adjudication. ORS 419B.185(1).</a:t>
            </a:r>
          </a:p>
          <a:p>
            <a:r>
              <a:rPr lang="en-US" sz="2400" dirty="0"/>
              <a:t>Court shall determine whether the department made reasonable (active) efforts to prevent removal and whether removal is in the child’s best interests. ORS 419B.185(1).</a:t>
            </a:r>
          </a:p>
        </p:txBody>
      </p:sp>
    </p:spTree>
    <p:extLst>
      <p:ext uri="{BB962C8B-B14F-4D97-AF65-F5344CB8AC3E}">
        <p14:creationId xmlns:p14="http://schemas.microsoft.com/office/powerpoint/2010/main" val="29870800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27D06387C5AFB49BE7E200E6AA32A02" ma:contentTypeVersion="7" ma:contentTypeDescription="Create a new document." ma:contentTypeScope="" ma:versionID="ccc0da1526af86340d01eaf851be16d5">
  <xsd:schema xmlns:xsd="http://www.w3.org/2001/XMLSchema" xmlns:xs="http://www.w3.org/2001/XMLSchema" xmlns:p="http://schemas.microsoft.com/office/2006/metadata/properties" xmlns:ns1="http://schemas.microsoft.com/sharepoint/v3" xmlns:ns2="0e644e52-c972-4ddd-8718-9e972fec7519" targetNamespace="http://schemas.microsoft.com/office/2006/metadata/properties" ma:root="true" ma:fieldsID="fc2358978bd2256bc0986bfd790b272f" ns1:_="" ns2:_="">
    <xsd:import namespace="http://schemas.microsoft.com/sharepoint/v3"/>
    <xsd:import namespace="0e644e52-c972-4ddd-8718-9e972fec7519"/>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e644e52-c972-4ddd-8718-9e972fec751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E7E44E6-568D-40F0-9658-00F9A9D207F1}"/>
</file>

<file path=customXml/itemProps2.xml><?xml version="1.0" encoding="utf-8"?>
<ds:datastoreItem xmlns:ds="http://schemas.openxmlformats.org/officeDocument/2006/customXml" ds:itemID="{EB9BFF3F-37D4-4066-9FD2-86258A3E3EBF}"/>
</file>

<file path=customXml/itemProps3.xml><?xml version="1.0" encoding="utf-8"?>
<ds:datastoreItem xmlns:ds="http://schemas.openxmlformats.org/officeDocument/2006/customXml" ds:itemID="{D091918D-DC25-4C2E-8586-9F4B4F34BE61}"/>
</file>

<file path=docProps/app.xml><?xml version="1.0" encoding="utf-8"?>
<Properties xmlns="http://schemas.openxmlformats.org/officeDocument/2006/extended-properties" xmlns:vt="http://schemas.openxmlformats.org/officeDocument/2006/docPropsVTypes">
  <Template>Civic</Template>
  <TotalTime>0</TotalTime>
  <Words>2410</Words>
  <Application>Microsoft Office PowerPoint</Application>
  <PresentationFormat>On-screen Show (4:3)</PresentationFormat>
  <Paragraphs>278</Paragraphs>
  <Slides>34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Book Antiqua</vt:lpstr>
      <vt:lpstr>Calibri</vt:lpstr>
      <vt:lpstr>Georgia</vt:lpstr>
      <vt:lpstr>Wingdings</vt:lpstr>
      <vt:lpstr>Wingdings 2</vt:lpstr>
      <vt:lpstr>Civic</vt:lpstr>
      <vt:lpstr>Critical Legal Decision Making in Juvenile Dependency Cases   </vt:lpstr>
      <vt:lpstr>Child Abuse Reporting and Assessment</vt:lpstr>
      <vt:lpstr>Reporting of Child Abuse</vt:lpstr>
      <vt:lpstr>Screening</vt:lpstr>
      <vt:lpstr>Assessment</vt:lpstr>
      <vt:lpstr>Protective Custody/Filing Dependency Petition</vt:lpstr>
      <vt:lpstr>Protective Custody</vt:lpstr>
      <vt:lpstr>Statutory Authority For Protective Custody</vt:lpstr>
      <vt:lpstr>Shelter Hearing</vt:lpstr>
      <vt:lpstr>Considerations for parent/child attorneys</vt:lpstr>
      <vt:lpstr>Filing a Dependency Petition</vt:lpstr>
      <vt:lpstr>Adjudication of dependency petition</vt:lpstr>
      <vt:lpstr>Considerations for parent/child attorneys </vt:lpstr>
      <vt:lpstr>Considerations for parent/child attorneys </vt:lpstr>
      <vt:lpstr>Considerations for agency attorneys </vt:lpstr>
      <vt:lpstr>Permanency Planning</vt:lpstr>
      <vt:lpstr>Adoption and Safe Families Act </vt:lpstr>
      <vt:lpstr>Obligation to seek legal permanency</vt:lpstr>
      <vt:lpstr>Developing a Permanency Plan</vt:lpstr>
      <vt:lpstr>Changing a Permanency Plan</vt:lpstr>
      <vt:lpstr>Considerations for agency attorneys</vt:lpstr>
      <vt:lpstr>Filing a Petition to Terminate Parental Rights</vt:lpstr>
      <vt:lpstr>Considerations for parent/child attorneys </vt:lpstr>
      <vt:lpstr>Considerations for parent/child attorneys </vt:lpstr>
      <vt:lpstr>Practical challenges for parent/child attorneys</vt:lpstr>
      <vt:lpstr>Practical challenges for agency attorneys</vt:lpstr>
      <vt:lpstr>What happens while a case is on appeal?</vt:lpstr>
      <vt:lpstr>Appeals:  by the numbers</vt:lpstr>
      <vt:lpstr>Juvenile Court Retains Jurisdiction</vt:lpstr>
      <vt:lpstr>Required Hearings</vt:lpstr>
      <vt:lpstr>Jurisdiction to terminate parental rights</vt:lpstr>
      <vt:lpstr>Advising the Agency</vt:lpstr>
      <vt:lpstr>Advising Parent/Child Clients</vt:lpstr>
      <vt:lpstr>THE END: Thank you for your interest.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2018-12-01T01:03:26Z</dcterms:created>
  <dcterms:modified xsi:type="dcterms:W3CDTF">2019-01-28T18:07:29Z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0x010100D27D06387C5AFB49BE7E200E6AA32A02</vt:lpwstr>
  </property>
</Properties>
</file>