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1" r:id="rId4"/>
  </p:sldMasterIdLst>
  <p:handoutMasterIdLst>
    <p:handoutMasterId r:id="rId23"/>
  </p:handoutMasterIdLst>
  <p:sldIdLst>
    <p:sldId id="257" r:id="rId5"/>
    <p:sldId id="261" r:id="rId6"/>
    <p:sldId id="262" r:id="rId7"/>
    <p:sldId id="263" r:id="rId8"/>
    <p:sldId id="264" r:id="rId9"/>
    <p:sldId id="267" r:id="rId10"/>
    <p:sldId id="269" r:id="rId11"/>
    <p:sldId id="270" r:id="rId12"/>
    <p:sldId id="280" r:id="rId13"/>
    <p:sldId id="281" r:id="rId14"/>
    <p:sldId id="282" r:id="rId15"/>
    <p:sldId id="272" r:id="rId16"/>
    <p:sldId id="275" r:id="rId17"/>
    <p:sldId id="283" r:id="rId18"/>
    <p:sldId id="274" r:id="rId19"/>
    <p:sldId id="284" r:id="rId20"/>
    <p:sldId id="278" r:id="rId21"/>
    <p:sldId id="27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92" autoAdjust="0"/>
    <p:restoredTop sz="94619" autoAdjust="0"/>
  </p:normalViewPr>
  <p:slideViewPr>
    <p:cSldViewPr snapToGrid="0">
      <p:cViewPr varScale="1">
        <p:scale>
          <a:sx n="61" d="100"/>
          <a:sy n="61" d="100"/>
        </p:scale>
        <p:origin x="78" y="6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7" d="100"/>
          <a:sy n="67" d="100"/>
        </p:scale>
        <p:origin x="159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rawing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A66772-F185-4D58-B8BB-E9370D7A7A2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40FC4FFE-8987-4A26-B7F4-8A516F18ADAE}">
      <dgm:prSet/>
      <dgm:spPr/>
      <dgm:t>
        <a:bodyPr/>
        <a:lstStyle/>
        <a:p>
          <a:pPr>
            <a:lnSpc>
              <a:spcPct val="100000"/>
            </a:lnSpc>
            <a:defRPr cap="all"/>
          </a:pPr>
          <a:r>
            <a:rPr lang="en-US" dirty="0"/>
            <a:t>Thinking about the new findings</a:t>
          </a:r>
        </a:p>
      </dgm:t>
    </dgm:pt>
    <dgm:pt modelId="{CAD7EF86-FB23-41F6-BF42-040B36DEFDB1}" type="parTrans" cxnId="{C7AD8469-3C68-4AF9-AB82-79B0043AA120}">
      <dgm:prSet/>
      <dgm:spPr/>
      <dgm:t>
        <a:bodyPr/>
        <a:lstStyle/>
        <a:p>
          <a:endParaRPr lang="en-US"/>
        </a:p>
      </dgm:t>
    </dgm:pt>
    <dgm:pt modelId="{5B62599A-5C9B-48E7-896E-EA782AC60C8B}" type="sibTrans" cxnId="{C7AD8469-3C68-4AF9-AB82-79B0043AA120}">
      <dgm:prSet/>
      <dgm:spPr/>
      <dgm:t>
        <a:bodyPr/>
        <a:lstStyle/>
        <a:p>
          <a:endParaRPr lang="en-US"/>
        </a:p>
      </dgm:t>
    </dgm:pt>
    <dgm:pt modelId="{49225C73-1633-42F1-AB3B-7CB183E5F8B8}">
      <dgm:prSet/>
      <dgm:spPr/>
      <dgm:t>
        <a:bodyPr/>
        <a:lstStyle/>
        <a:p>
          <a:pPr>
            <a:lnSpc>
              <a:spcPct val="100000"/>
            </a:lnSpc>
            <a:defRPr cap="all"/>
          </a:pPr>
          <a:r>
            <a:rPr lang="en-US" dirty="0"/>
            <a:t>what are the new findings and how do we make them?</a:t>
          </a:r>
        </a:p>
      </dgm:t>
    </dgm:pt>
    <dgm:pt modelId="{1A0E2090-1D4F-438A-8766-B6030CE01ADD}" type="parTrans" cxnId="{A9154303-8225-4248-91DC-1B0156A35F07}">
      <dgm:prSet/>
      <dgm:spPr/>
      <dgm:t>
        <a:bodyPr/>
        <a:lstStyle/>
        <a:p>
          <a:endParaRPr lang="en-US"/>
        </a:p>
      </dgm:t>
    </dgm:pt>
    <dgm:pt modelId="{9646853A-8964-4519-A5B1-0B7D18B2983D}" type="sibTrans" cxnId="{A9154303-8225-4248-91DC-1B0156A35F07}">
      <dgm:prSet/>
      <dgm:spPr/>
      <dgm:t>
        <a:bodyPr/>
        <a:lstStyle/>
        <a:p>
          <a:endParaRPr lang="en-US"/>
        </a:p>
      </dgm:t>
    </dgm:pt>
    <dgm:pt modelId="{1C383F32-22E8-4F62-A3E0-BDC3D5F48992}">
      <dgm:prSet/>
      <dgm:spPr/>
      <dgm:t>
        <a:bodyPr/>
        <a:lstStyle/>
        <a:p>
          <a:pPr>
            <a:lnSpc>
              <a:spcPct val="100000"/>
            </a:lnSpc>
            <a:defRPr cap="all"/>
          </a:pPr>
          <a:r>
            <a:rPr lang="en-US" dirty="0"/>
            <a:t>Questions and further information</a:t>
          </a:r>
        </a:p>
      </dgm:t>
    </dgm:pt>
    <dgm:pt modelId="{A7920A2F-3244-4159-AF04-6A1D38B7B317}" type="parTrans" cxnId="{C4CCE57E-E871-46D6-BAD5-880252C95D22}">
      <dgm:prSet/>
      <dgm:spPr/>
      <dgm:t>
        <a:bodyPr/>
        <a:lstStyle/>
        <a:p>
          <a:endParaRPr lang="en-US"/>
        </a:p>
      </dgm:t>
    </dgm:pt>
    <dgm:pt modelId="{8500F72A-2C6D-4FDF-9C1D-CA691380EB0B}" type="sibTrans" cxnId="{C4CCE57E-E871-46D6-BAD5-880252C95D22}">
      <dgm:prSet/>
      <dgm:spPr/>
      <dgm:t>
        <a:bodyPr/>
        <a:lstStyle/>
        <a:p>
          <a:endParaRPr lang="en-US"/>
        </a:p>
      </dgm:t>
    </dgm:pt>
    <dgm:pt modelId="{50B3CE7C-E10B-4E23-BD93-03664997C932}" type="pres">
      <dgm:prSet presAssocID="{01A66772-F185-4D58-B8BB-E9370D7A7A2B}" presName="root" presStyleCnt="0">
        <dgm:presLayoutVars>
          <dgm:dir/>
          <dgm:resizeHandles val="exact"/>
        </dgm:presLayoutVars>
      </dgm:prSet>
      <dgm:spPr/>
    </dgm:pt>
    <dgm:pt modelId="{DE9CE479-E4AE-4283-AEF1-10C1535B4324}" type="pres">
      <dgm:prSet presAssocID="{40FC4FFE-8987-4A26-B7F4-8A516F18ADAE}" presName="compNode" presStyleCnt="0"/>
      <dgm:spPr/>
    </dgm:pt>
    <dgm:pt modelId="{B59FCF02-CAD2-4D6F-9542-AD86711168CA}" type="pres">
      <dgm:prSet presAssocID="{40FC4FFE-8987-4A26-B7F4-8A516F18ADAE}" presName="iconBgRect" presStyleLbl="bgShp" presStyleIdx="0" presStyleCnt="3"/>
      <dgm:spPr/>
    </dgm:pt>
    <dgm:pt modelId="{7C175B98-93F4-4D7C-BB95-1514AB879CD5}" type="pres">
      <dgm:prSet presAssocID="{40FC4FFE-8987-4A26-B7F4-8A516F18ADAE}" presName="iconRect" presStyleLbl="node1" presStyleIdx="0" presStyleCnt="3" custScaleX="94727"/>
      <dgm:spPr>
        <a:noFill/>
        <a:ln>
          <a:noFill/>
        </a:ln>
      </dgm:spPr>
    </dgm:pt>
    <dgm:pt modelId="{677A3090-5F01-43FD-9FA6-C0420AD80FD6}" type="pres">
      <dgm:prSet presAssocID="{40FC4FFE-8987-4A26-B7F4-8A516F18ADAE}" presName="spaceRect" presStyleCnt="0"/>
      <dgm:spPr/>
    </dgm:pt>
    <dgm:pt modelId="{127117FB-F8A7-4A20-A8A7-EC686DDC76D0}" type="pres">
      <dgm:prSet presAssocID="{40FC4FFE-8987-4A26-B7F4-8A516F18ADAE}" presName="textRect" presStyleLbl="revTx" presStyleIdx="0" presStyleCnt="3">
        <dgm:presLayoutVars>
          <dgm:chMax val="1"/>
          <dgm:chPref val="1"/>
        </dgm:presLayoutVars>
      </dgm:prSet>
      <dgm:spPr/>
    </dgm:pt>
    <dgm:pt modelId="{FD1EED9C-83D3-41AD-A09B-D3B36354168F}" type="pres">
      <dgm:prSet presAssocID="{5B62599A-5C9B-48E7-896E-EA782AC60C8B}" presName="sibTrans" presStyleCnt="0"/>
      <dgm:spPr/>
    </dgm:pt>
    <dgm:pt modelId="{C998AB0A-577D-44AA-A068-F634DDE7BD47}" type="pres">
      <dgm:prSet presAssocID="{49225C73-1633-42F1-AB3B-7CB183E5F8B8}" presName="compNode" presStyleCnt="0"/>
      <dgm:spPr/>
    </dgm:pt>
    <dgm:pt modelId="{BCD8CDD9-0C56-4401-ADB1-8B48DAB2C96F}" type="pres">
      <dgm:prSet presAssocID="{49225C73-1633-42F1-AB3B-7CB183E5F8B8}" presName="iconBgRect" presStyleLbl="bgShp" presStyleIdx="1" presStyleCnt="3"/>
      <dgm:spPr/>
    </dgm:pt>
    <dgm:pt modelId="{DB4CA7C4-FCA1-4127-B20A-2A5C031A3CF4}" type="pres">
      <dgm:prSet presAssocID="{49225C73-1633-42F1-AB3B-7CB183E5F8B8}" presName="iconRect" presStyleLbl="node1" presStyleIdx="1" presStyleCnt="3" custScaleX="124516" custScaleY="14240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Presentation with bar chart"/>
        </a:ext>
      </dgm:extLst>
    </dgm:pt>
    <dgm:pt modelId="{9B0C8FBF-0BDD-48A5-967E-F3FE71659F6A}" type="pres">
      <dgm:prSet presAssocID="{49225C73-1633-42F1-AB3B-7CB183E5F8B8}" presName="spaceRect" presStyleCnt="0"/>
      <dgm:spPr/>
    </dgm:pt>
    <dgm:pt modelId="{7E6FE37A-5DB0-4899-9FCB-0CE39BC185F8}" type="pres">
      <dgm:prSet presAssocID="{49225C73-1633-42F1-AB3B-7CB183E5F8B8}" presName="textRect" presStyleLbl="revTx" presStyleIdx="1" presStyleCnt="3">
        <dgm:presLayoutVars>
          <dgm:chMax val="1"/>
          <dgm:chPref val="1"/>
        </dgm:presLayoutVars>
      </dgm:prSet>
      <dgm:spPr/>
    </dgm:pt>
    <dgm:pt modelId="{5A266296-0042-402F-92EF-D59AB148E92E}" type="pres">
      <dgm:prSet presAssocID="{9646853A-8964-4519-A5B1-0B7D18B2983D}" presName="sibTrans" presStyleCnt="0"/>
      <dgm:spPr/>
    </dgm:pt>
    <dgm:pt modelId="{ECFA770B-DE2C-4683-A038-58D0FE44BC27}" type="pres">
      <dgm:prSet presAssocID="{1C383F32-22E8-4F62-A3E0-BDC3D5F48992}" presName="compNode" presStyleCnt="0"/>
      <dgm:spPr/>
    </dgm:pt>
    <dgm:pt modelId="{FF93E135-77D6-48A0-8871-9BC93D705D06}" type="pres">
      <dgm:prSet presAssocID="{1C383F32-22E8-4F62-A3E0-BDC3D5F48992}" presName="iconBgRect" presStyleLbl="bgShp" presStyleIdx="2" presStyleCnt="3"/>
      <dgm:spPr/>
    </dgm:pt>
    <dgm:pt modelId="{39509775-983E-4110-B989-EE2CD6514BE0}" type="pres">
      <dgm:prSet presAssocID="{1C383F32-22E8-4F62-A3E0-BDC3D5F48992}" presName="iconRect" presStyleLbl="node1" presStyleIdx="2" presStyleCnt="3"/>
      <dgm:spPr>
        <a:noFill/>
      </dgm:spPr>
    </dgm:pt>
    <dgm:pt modelId="{493B43B2-705C-4AE5-8A77-D8DEEDA1B5CF}" type="pres">
      <dgm:prSet presAssocID="{1C383F32-22E8-4F62-A3E0-BDC3D5F48992}" presName="spaceRect" presStyleCnt="0"/>
      <dgm:spPr/>
    </dgm:pt>
    <dgm:pt modelId="{1AEDC777-00B3-41D7-9AE1-23D741E941C3}" type="pres">
      <dgm:prSet presAssocID="{1C383F32-22E8-4F62-A3E0-BDC3D5F48992}" presName="textRect" presStyleLbl="revTx" presStyleIdx="2" presStyleCnt="3">
        <dgm:presLayoutVars>
          <dgm:chMax val="1"/>
          <dgm:chPref val="1"/>
        </dgm:presLayoutVars>
      </dgm:prSet>
      <dgm:spPr/>
    </dgm:pt>
  </dgm:ptLst>
  <dgm:cxnLst>
    <dgm:cxn modelId="{A9154303-8225-4248-91DC-1B0156A35F07}" srcId="{01A66772-F185-4D58-B8BB-E9370D7A7A2B}" destId="{49225C73-1633-42F1-AB3B-7CB183E5F8B8}" srcOrd="1" destOrd="0" parTransId="{1A0E2090-1D4F-438A-8766-B6030CE01ADD}" sibTransId="{9646853A-8964-4519-A5B1-0B7D18B2983D}"/>
    <dgm:cxn modelId="{7A710F69-5154-4855-ACF5-BC7C1BF85A80}" type="presOf" srcId="{49225C73-1633-42F1-AB3B-7CB183E5F8B8}" destId="{7E6FE37A-5DB0-4899-9FCB-0CE39BC185F8}" srcOrd="0" destOrd="0" presId="urn:microsoft.com/office/officeart/2018/5/layout/IconCircleLabelList"/>
    <dgm:cxn modelId="{C7AD8469-3C68-4AF9-AB82-79B0043AA120}" srcId="{01A66772-F185-4D58-B8BB-E9370D7A7A2B}" destId="{40FC4FFE-8987-4A26-B7F4-8A516F18ADAE}" srcOrd="0" destOrd="0" parTransId="{CAD7EF86-FB23-41F6-BF42-040B36DEFDB1}" sibTransId="{5B62599A-5C9B-48E7-896E-EA782AC60C8B}"/>
    <dgm:cxn modelId="{676D3A6A-6EA7-4483-BB12-0BD4A7D7AF9D}" type="presOf" srcId="{01A66772-F185-4D58-B8BB-E9370D7A7A2B}" destId="{50B3CE7C-E10B-4E23-BD93-03664997C932}" srcOrd="0" destOrd="0" presId="urn:microsoft.com/office/officeart/2018/5/layout/IconCircleLabelList"/>
    <dgm:cxn modelId="{1496FC70-DB8B-48D4-98DE-DD2856E389EE}" type="presOf" srcId="{1C383F32-22E8-4F62-A3E0-BDC3D5F48992}" destId="{1AEDC777-00B3-41D7-9AE1-23D741E941C3}" srcOrd="0" destOrd="0" presId="urn:microsoft.com/office/officeart/2018/5/layout/IconCircleLabelList"/>
    <dgm:cxn modelId="{C4CCE57E-E871-46D6-BAD5-880252C95D22}" srcId="{01A66772-F185-4D58-B8BB-E9370D7A7A2B}" destId="{1C383F32-22E8-4F62-A3E0-BDC3D5F48992}" srcOrd="2" destOrd="0" parTransId="{A7920A2F-3244-4159-AF04-6A1D38B7B317}" sibTransId="{8500F72A-2C6D-4FDF-9C1D-CA691380EB0B}"/>
    <dgm:cxn modelId="{355227E3-55E0-4343-BC8D-FC0EB1694F48}" type="presOf" srcId="{40FC4FFE-8987-4A26-B7F4-8A516F18ADAE}" destId="{127117FB-F8A7-4A20-A8A7-EC686DDC76D0}" srcOrd="0" destOrd="0" presId="urn:microsoft.com/office/officeart/2018/5/layout/IconCircleLabelList"/>
    <dgm:cxn modelId="{555498CB-3ED1-404E-A25F-EB243EFC5FB1}" type="presParOf" srcId="{50B3CE7C-E10B-4E23-BD93-03664997C932}" destId="{DE9CE479-E4AE-4283-AEF1-10C1535B4324}" srcOrd="0" destOrd="0" presId="urn:microsoft.com/office/officeart/2018/5/layout/IconCircleLabelList"/>
    <dgm:cxn modelId="{11F12D49-CD08-4D50-BD13-3ECBC3A476A4}" type="presParOf" srcId="{DE9CE479-E4AE-4283-AEF1-10C1535B4324}" destId="{B59FCF02-CAD2-4D6F-9542-AD86711168CA}" srcOrd="0" destOrd="0" presId="urn:microsoft.com/office/officeart/2018/5/layout/IconCircleLabelList"/>
    <dgm:cxn modelId="{F443A659-540B-487B-97F9-49219CF60D6B}" type="presParOf" srcId="{DE9CE479-E4AE-4283-AEF1-10C1535B4324}" destId="{7C175B98-93F4-4D7C-BB95-1514AB879CD5}" srcOrd="1" destOrd="0" presId="urn:microsoft.com/office/officeart/2018/5/layout/IconCircleLabelList"/>
    <dgm:cxn modelId="{A503D7AB-7D64-4163-93B5-1CEEDAE81823}" type="presParOf" srcId="{DE9CE479-E4AE-4283-AEF1-10C1535B4324}" destId="{677A3090-5F01-43FD-9FA6-C0420AD80FD6}" srcOrd="2" destOrd="0" presId="urn:microsoft.com/office/officeart/2018/5/layout/IconCircleLabelList"/>
    <dgm:cxn modelId="{780188ED-7DCE-45BB-B6AF-91BE48969612}" type="presParOf" srcId="{DE9CE479-E4AE-4283-AEF1-10C1535B4324}" destId="{127117FB-F8A7-4A20-A8A7-EC686DDC76D0}" srcOrd="3" destOrd="0" presId="urn:microsoft.com/office/officeart/2018/5/layout/IconCircleLabelList"/>
    <dgm:cxn modelId="{155719F8-A89B-4E96-BC49-C48BC717F480}" type="presParOf" srcId="{50B3CE7C-E10B-4E23-BD93-03664997C932}" destId="{FD1EED9C-83D3-41AD-A09B-D3B36354168F}" srcOrd="1" destOrd="0" presId="urn:microsoft.com/office/officeart/2018/5/layout/IconCircleLabelList"/>
    <dgm:cxn modelId="{2772E199-56B0-4310-A55E-67D00CA3E59E}" type="presParOf" srcId="{50B3CE7C-E10B-4E23-BD93-03664997C932}" destId="{C998AB0A-577D-44AA-A068-F634DDE7BD47}" srcOrd="2" destOrd="0" presId="urn:microsoft.com/office/officeart/2018/5/layout/IconCircleLabelList"/>
    <dgm:cxn modelId="{4E351D18-D97F-4B92-A608-2E9600B91C28}" type="presParOf" srcId="{C998AB0A-577D-44AA-A068-F634DDE7BD47}" destId="{BCD8CDD9-0C56-4401-ADB1-8B48DAB2C96F}" srcOrd="0" destOrd="0" presId="urn:microsoft.com/office/officeart/2018/5/layout/IconCircleLabelList"/>
    <dgm:cxn modelId="{B3DC724C-4569-4E9D-BD5A-49E4CD991FD0}" type="presParOf" srcId="{C998AB0A-577D-44AA-A068-F634DDE7BD47}" destId="{DB4CA7C4-FCA1-4127-B20A-2A5C031A3CF4}" srcOrd="1" destOrd="0" presId="urn:microsoft.com/office/officeart/2018/5/layout/IconCircleLabelList"/>
    <dgm:cxn modelId="{AD1AB552-CCE0-4911-BB9E-5D4A60B21F4F}" type="presParOf" srcId="{C998AB0A-577D-44AA-A068-F634DDE7BD47}" destId="{9B0C8FBF-0BDD-48A5-967E-F3FE71659F6A}" srcOrd="2" destOrd="0" presId="urn:microsoft.com/office/officeart/2018/5/layout/IconCircleLabelList"/>
    <dgm:cxn modelId="{8558F796-2D01-40FE-A21A-7530EEBC3BC3}" type="presParOf" srcId="{C998AB0A-577D-44AA-A068-F634DDE7BD47}" destId="{7E6FE37A-5DB0-4899-9FCB-0CE39BC185F8}" srcOrd="3" destOrd="0" presId="urn:microsoft.com/office/officeart/2018/5/layout/IconCircleLabelList"/>
    <dgm:cxn modelId="{1532E2BE-82E9-40A4-A6F7-40B60FC879AE}" type="presParOf" srcId="{50B3CE7C-E10B-4E23-BD93-03664997C932}" destId="{5A266296-0042-402F-92EF-D59AB148E92E}" srcOrd="3" destOrd="0" presId="urn:microsoft.com/office/officeart/2018/5/layout/IconCircleLabelList"/>
    <dgm:cxn modelId="{3A7F4DB9-1469-4F58-B633-24B7EEE084D1}" type="presParOf" srcId="{50B3CE7C-E10B-4E23-BD93-03664997C932}" destId="{ECFA770B-DE2C-4683-A038-58D0FE44BC27}" srcOrd="4" destOrd="0" presId="urn:microsoft.com/office/officeart/2018/5/layout/IconCircleLabelList"/>
    <dgm:cxn modelId="{91311827-CDAC-4BA8-B4A3-117AFD1CEE2D}" type="presParOf" srcId="{ECFA770B-DE2C-4683-A038-58D0FE44BC27}" destId="{FF93E135-77D6-48A0-8871-9BC93D705D06}" srcOrd="0" destOrd="0" presId="urn:microsoft.com/office/officeart/2018/5/layout/IconCircleLabelList"/>
    <dgm:cxn modelId="{83B7CA40-11B7-4507-8422-A40F02D469B2}" type="presParOf" srcId="{ECFA770B-DE2C-4683-A038-58D0FE44BC27}" destId="{39509775-983E-4110-B989-EE2CD6514BE0}" srcOrd="1" destOrd="0" presId="urn:microsoft.com/office/officeart/2018/5/layout/IconCircleLabelList"/>
    <dgm:cxn modelId="{A44BB251-01EB-4DEF-A28C-6D495183E4DC}" type="presParOf" srcId="{ECFA770B-DE2C-4683-A038-58D0FE44BC27}" destId="{493B43B2-705C-4AE5-8A77-D8DEEDA1B5CF}" srcOrd="2" destOrd="0" presId="urn:microsoft.com/office/officeart/2018/5/layout/IconCircleLabelList"/>
    <dgm:cxn modelId="{1EFA52DF-3C80-4DAA-BED6-AFE2F81796B2}" type="presParOf" srcId="{ECFA770B-DE2C-4683-A038-58D0FE44BC27}" destId="{1AEDC777-00B3-41D7-9AE1-23D741E941C3}"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FCF02-CAD2-4D6F-9542-AD86711168CA}">
      <dsp:nvSpPr>
        <dsp:cNvPr id="0" name=""/>
        <dsp:cNvSpPr/>
      </dsp:nvSpPr>
      <dsp:spPr>
        <a:xfrm>
          <a:off x="616949" y="310305"/>
          <a:ext cx="1818562" cy="181856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175B98-93F4-4D7C-BB95-1514AB879CD5}">
      <dsp:nvSpPr>
        <dsp:cNvPr id="0" name=""/>
        <dsp:cNvSpPr/>
      </dsp:nvSpPr>
      <dsp:spPr>
        <a:xfrm>
          <a:off x="1058082" y="697868"/>
          <a:ext cx="936297" cy="1043437"/>
        </a:xfrm>
        <a:prstGeom prst="rect">
          <a:avLst/>
        </a:prstGeom>
        <a:no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27117FB-F8A7-4A20-A8A7-EC686DDC76D0}">
      <dsp:nvSpPr>
        <dsp:cNvPr id="0" name=""/>
        <dsp:cNvSpPr/>
      </dsp:nvSpPr>
      <dsp:spPr>
        <a:xfrm>
          <a:off x="35606"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cap="all"/>
          </a:pPr>
          <a:r>
            <a:rPr lang="en-US" sz="1700" kern="1200" dirty="0"/>
            <a:t>Thinking about the new findings</a:t>
          </a:r>
        </a:p>
      </dsp:txBody>
      <dsp:txXfrm>
        <a:off x="35606" y="2695306"/>
        <a:ext cx="2981250" cy="720000"/>
      </dsp:txXfrm>
    </dsp:sp>
    <dsp:sp modelId="{BCD8CDD9-0C56-4401-ADB1-8B48DAB2C96F}">
      <dsp:nvSpPr>
        <dsp:cNvPr id="0" name=""/>
        <dsp:cNvSpPr/>
      </dsp:nvSpPr>
      <dsp:spPr>
        <a:xfrm>
          <a:off x="4119918" y="310305"/>
          <a:ext cx="1818562" cy="181856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4CA7C4-FCA1-4127-B20A-2A5C031A3CF4}">
      <dsp:nvSpPr>
        <dsp:cNvPr id="0" name=""/>
        <dsp:cNvSpPr/>
      </dsp:nvSpPr>
      <dsp:spPr>
        <a:xfrm>
          <a:off x="4379576" y="476644"/>
          <a:ext cx="1299246" cy="14858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E6FE37A-5DB0-4899-9FCB-0CE39BC185F8}">
      <dsp:nvSpPr>
        <dsp:cNvPr id="0" name=""/>
        <dsp:cNvSpPr/>
      </dsp:nvSpPr>
      <dsp:spPr>
        <a:xfrm>
          <a:off x="3538574"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cap="all"/>
          </a:pPr>
          <a:r>
            <a:rPr lang="en-US" sz="1700" kern="1200" dirty="0"/>
            <a:t>what are the new findings and how do we make them?</a:t>
          </a:r>
        </a:p>
      </dsp:txBody>
      <dsp:txXfrm>
        <a:off x="3538574" y="2695306"/>
        <a:ext cx="2981250" cy="720000"/>
      </dsp:txXfrm>
    </dsp:sp>
    <dsp:sp modelId="{FF93E135-77D6-48A0-8871-9BC93D705D06}">
      <dsp:nvSpPr>
        <dsp:cNvPr id="0" name=""/>
        <dsp:cNvSpPr/>
      </dsp:nvSpPr>
      <dsp:spPr>
        <a:xfrm>
          <a:off x="7622887" y="310305"/>
          <a:ext cx="1818562" cy="181856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509775-983E-4110-B989-EE2CD6514BE0}">
      <dsp:nvSpPr>
        <dsp:cNvPr id="0" name=""/>
        <dsp:cNvSpPr/>
      </dsp:nvSpPr>
      <dsp:spPr>
        <a:xfrm>
          <a:off x="8010450" y="697868"/>
          <a:ext cx="1043437" cy="1043437"/>
        </a:xfrm>
        <a:prstGeom prst="rect">
          <a:avLst/>
        </a:prstGeom>
        <a:noFill/>
        <a:ln w="19050" cap="rnd"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EDC777-00B3-41D7-9AE1-23D741E941C3}">
      <dsp:nvSpPr>
        <dsp:cNvPr id="0" name=""/>
        <dsp:cNvSpPr/>
      </dsp:nvSpPr>
      <dsp:spPr>
        <a:xfrm>
          <a:off x="7041543" y="2695306"/>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defRPr cap="all"/>
          </a:pPr>
          <a:r>
            <a:rPr lang="en-US" sz="1700" kern="1200" dirty="0"/>
            <a:t>Questions and further information</a:t>
          </a:r>
        </a:p>
      </dsp:txBody>
      <dsp:txXfrm>
        <a:off x="7041543" y="2695306"/>
        <a:ext cx="298125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A2FA356-56BD-40A9-B7B3-96C009EDB1F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BBA9E19-AC0F-4EFC-9E01-E4C0557A66E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2C670C5-EB56-4C7E-9B61-08666289E609}" type="datetimeFigureOut">
              <a:rPr lang="en-US" smtClean="0"/>
              <a:t>2/22/2021</a:t>
            </a:fld>
            <a:endParaRPr lang="en-US"/>
          </a:p>
        </p:txBody>
      </p:sp>
      <p:sp>
        <p:nvSpPr>
          <p:cNvPr id="4" name="Footer Placeholder 3">
            <a:extLst>
              <a:ext uri="{FF2B5EF4-FFF2-40B4-BE49-F238E27FC236}">
                <a16:creationId xmlns:a16="http://schemas.microsoft.com/office/drawing/2014/main" id="{D936C958-5A61-4CA1-93C8-47942937078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7C213A4-B970-47F3-BD76-A01A0CF2A12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EE7CB3-E201-4185-A142-BB0B4561C8D5}" type="slidenum">
              <a:rPr lang="en-US" smtClean="0"/>
              <a:t>‹#›</a:t>
            </a:fld>
            <a:endParaRPr lang="en-US"/>
          </a:p>
        </p:txBody>
      </p:sp>
    </p:spTree>
    <p:extLst>
      <p:ext uri="{BB962C8B-B14F-4D97-AF65-F5344CB8AC3E}">
        <p14:creationId xmlns:p14="http://schemas.microsoft.com/office/powerpoint/2010/main" val="417342955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0C0817-A112-4847-8014-A94B7D2A4EA3}"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260950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FA2B21-3FCD-4721-B95C-427943F61125}"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51942584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FA2B21-3FCD-4721-B95C-427943F61125}"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8335773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FA2B21-3FCD-4721-B95C-427943F61125}"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44638252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FA2B21-3FCD-4721-B95C-427943F61125}"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8334448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FA2B21-3FCD-4721-B95C-427943F61125}"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41444022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4168303153"/>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FA2B21-3FCD-4721-B95C-427943F61125}"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811218501"/>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481047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C646AA-F36E-4540-911D-FFFC0A0EF24A}"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557688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201666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2/22/2021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337088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814402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469938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8D12A6-918A-48BD-8CB9-CA713993B0EA}" type="datetime1">
              <a:rPr lang="en-US" smtClean="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295858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78CE86-875F-4587-BCF6-FA054AFC0D53}" type="datetime1">
              <a:rPr lang="en-US" smtClean="0"/>
              <a:pPr/>
              <a:t>2/22/2021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65412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6FA2B21-3FCD-4721-B95C-427943F61125}" type="datetime1">
              <a:rPr lang="en-US" smtClean="0"/>
              <a:t>2/22/2021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889777645"/>
      </p:ext>
    </p:extLst>
  </p:cSld>
  <p:clrMap bg1="dk1" tx1="lt1" bg2="dk2" tx2="lt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7" name="Rectangle 6">
            <a:extLst>
              <a:ext uri="{FF2B5EF4-FFF2-40B4-BE49-F238E27FC236}">
                <a16:creationId xmlns:a16="http://schemas.microsoft.com/office/drawing/2014/main" id="{6A0909E2-14DF-4900-B16A-2DFDF5EE1571}"/>
              </a:ext>
            </a:extLst>
          </p:cNvPr>
          <p:cNvSpPr/>
          <p:nvPr/>
        </p:nvSpPr>
        <p:spPr>
          <a:xfrm>
            <a:off x="6082889" y="2301341"/>
            <a:ext cx="5305361" cy="2031319"/>
          </a:xfrm>
          <a:prstGeom prst="rect">
            <a:avLst/>
          </a:prstGeom>
          <a:solidFill>
            <a:schemeClr val="bg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6033793" y="2638878"/>
            <a:ext cx="4775075" cy="1577185"/>
          </a:xfrm>
        </p:spPr>
        <p:txBody>
          <a:bodyPr>
            <a:normAutofit lnSpcReduction="10000"/>
          </a:bodyPr>
          <a:lstStyle/>
          <a:p>
            <a:pPr>
              <a:spcAft>
                <a:spcPts val="600"/>
              </a:spcAft>
            </a:pPr>
            <a:r>
              <a:rPr lang="en-US" sz="4400" dirty="0">
                <a:solidFill>
                  <a:schemeClr val="tx1"/>
                </a:solidFill>
                <a:latin typeface="Papyrus" panose="03070502060502030205" pitchFamily="66" charset="0"/>
              </a:rPr>
              <a:t>ORICWA</a:t>
            </a:r>
          </a:p>
          <a:p>
            <a:pPr>
              <a:spcAft>
                <a:spcPts val="600"/>
              </a:spcAft>
            </a:pPr>
            <a:r>
              <a:rPr lang="en-US" sz="4400" dirty="0">
                <a:solidFill>
                  <a:schemeClr val="tx1"/>
                </a:solidFill>
                <a:latin typeface="Papyrus" panose="03070502060502030205" pitchFamily="66" charset="0"/>
              </a:rPr>
              <a:t>and the CRB</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5E0A-DB78-458A-8A4A-1D87B3DDCA34}"/>
              </a:ext>
            </a:extLst>
          </p:cNvPr>
          <p:cNvSpPr>
            <a:spLocks noGrp="1"/>
          </p:cNvSpPr>
          <p:nvPr>
            <p:ph type="title"/>
          </p:nvPr>
        </p:nvSpPr>
        <p:spPr/>
        <p:txBody>
          <a:bodyPr/>
          <a:lstStyle/>
          <a:p>
            <a:r>
              <a:rPr lang="en-US" dirty="0"/>
              <a:t>The New ORICWA CRB Findings</a:t>
            </a:r>
          </a:p>
        </p:txBody>
      </p:sp>
      <p:sp>
        <p:nvSpPr>
          <p:cNvPr id="3" name="Content Placeholder 2">
            <a:extLst>
              <a:ext uri="{FF2B5EF4-FFF2-40B4-BE49-F238E27FC236}">
                <a16:creationId xmlns:a16="http://schemas.microsoft.com/office/drawing/2014/main" id="{2C8A19AD-5A07-4844-832A-FDD78D6C4AF1}"/>
              </a:ext>
            </a:extLst>
          </p:cNvPr>
          <p:cNvSpPr>
            <a:spLocks noGrp="1"/>
          </p:cNvSpPr>
          <p:nvPr>
            <p:ph idx="1"/>
          </p:nvPr>
        </p:nvSpPr>
        <p:spPr>
          <a:xfrm>
            <a:off x="677334" y="1488613"/>
            <a:ext cx="8596668" cy="4759787"/>
          </a:xfrm>
        </p:spPr>
        <p:txBody>
          <a:bodyPr>
            <a:normAutofit/>
          </a:bodyPr>
          <a:lstStyle/>
          <a:p>
            <a:pPr>
              <a:buFont typeface="Wingdings" panose="05000000000000000000" pitchFamily="2" charset="2"/>
              <a:buChar char="Ø"/>
            </a:pPr>
            <a:r>
              <a:rPr lang="en-US" sz="1900" b="1" dirty="0"/>
              <a:t>Finding #1:</a:t>
            </a:r>
          </a:p>
          <a:p>
            <a:pPr lvl="1">
              <a:buFont typeface="Wingdings" panose="05000000000000000000" pitchFamily="2" charset="2"/>
              <a:buChar char="Ø"/>
            </a:pPr>
            <a:r>
              <a:rPr lang="en-US" sz="1900" b="1" dirty="0"/>
              <a:t>Our new ORICWA sub-finding is:</a:t>
            </a:r>
            <a:br>
              <a:rPr lang="en-US" sz="1900" b="1" dirty="0"/>
            </a:br>
            <a:r>
              <a:rPr lang="en-US" sz="1900" b="1" dirty="0"/>
              <a:t>Did active efforts eliminate the necessity for removal based on serious emotional or physical damage to the Indian child?</a:t>
            </a:r>
          </a:p>
          <a:p>
            <a:pPr lvl="2">
              <a:buFont typeface="Wingdings" panose="05000000000000000000" pitchFamily="2" charset="2"/>
              <a:buChar char="Ø"/>
            </a:pPr>
            <a:r>
              <a:rPr lang="en-US" sz="1600" dirty="0"/>
              <a:t>1. Were Active Efforts made?</a:t>
            </a:r>
          </a:p>
          <a:p>
            <a:pPr lvl="3">
              <a:buFont typeface="Wingdings" panose="05000000000000000000" pitchFamily="2" charset="2"/>
              <a:buChar char="Ø"/>
            </a:pPr>
            <a:r>
              <a:rPr lang="en-US" sz="1400" dirty="0"/>
              <a:t>If no, active efforts were not made, state that the finding is “No.”</a:t>
            </a:r>
          </a:p>
          <a:p>
            <a:pPr lvl="4">
              <a:buFont typeface="Wingdings" panose="05000000000000000000" pitchFamily="2" charset="2"/>
              <a:buChar char="Ø"/>
            </a:pPr>
            <a:r>
              <a:rPr lang="en-US" sz="1400" dirty="0"/>
              <a:t>TIP: If there were no efforts that could have prevented the need for removal because it was an emergency, then state “No, and this is because emergency removal of the child was necessary to prevent imminent physical damage or harm.” This wording is in your new notes document.</a:t>
            </a:r>
          </a:p>
          <a:p>
            <a:pPr lvl="4">
              <a:buFont typeface="Wingdings" panose="05000000000000000000" pitchFamily="2" charset="2"/>
              <a:buChar char="Ø"/>
            </a:pPr>
            <a:r>
              <a:rPr lang="en-US" sz="1400" dirty="0"/>
              <a:t>TIP: Please see Handout #1 for a suggested wording guide.</a:t>
            </a:r>
          </a:p>
          <a:p>
            <a:pPr lvl="3">
              <a:buFont typeface="Wingdings" panose="05000000000000000000" pitchFamily="2" charset="2"/>
              <a:buChar char="Ø"/>
            </a:pPr>
            <a:r>
              <a:rPr lang="en-US" sz="1400" dirty="0"/>
              <a:t>If yes, active efforts were made, then continue to consider the rest of the question.</a:t>
            </a:r>
          </a:p>
        </p:txBody>
      </p:sp>
    </p:spTree>
    <p:extLst>
      <p:ext uri="{BB962C8B-B14F-4D97-AF65-F5344CB8AC3E}">
        <p14:creationId xmlns:p14="http://schemas.microsoft.com/office/powerpoint/2010/main" val="352068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5E0A-DB78-458A-8A4A-1D87B3DDCA34}"/>
              </a:ext>
            </a:extLst>
          </p:cNvPr>
          <p:cNvSpPr>
            <a:spLocks noGrp="1"/>
          </p:cNvSpPr>
          <p:nvPr>
            <p:ph type="title"/>
          </p:nvPr>
        </p:nvSpPr>
        <p:spPr/>
        <p:txBody>
          <a:bodyPr/>
          <a:lstStyle/>
          <a:p>
            <a:r>
              <a:rPr lang="en-US" dirty="0"/>
              <a:t>The New ORICWA CRB Findings</a:t>
            </a:r>
          </a:p>
        </p:txBody>
      </p:sp>
      <p:sp>
        <p:nvSpPr>
          <p:cNvPr id="3" name="Content Placeholder 2">
            <a:extLst>
              <a:ext uri="{FF2B5EF4-FFF2-40B4-BE49-F238E27FC236}">
                <a16:creationId xmlns:a16="http://schemas.microsoft.com/office/drawing/2014/main" id="{2C8A19AD-5A07-4844-832A-FDD78D6C4AF1}"/>
              </a:ext>
            </a:extLst>
          </p:cNvPr>
          <p:cNvSpPr>
            <a:spLocks noGrp="1"/>
          </p:cNvSpPr>
          <p:nvPr>
            <p:ph idx="1"/>
          </p:nvPr>
        </p:nvSpPr>
        <p:spPr>
          <a:xfrm>
            <a:off x="677334" y="1488613"/>
            <a:ext cx="8596668" cy="4759787"/>
          </a:xfrm>
        </p:spPr>
        <p:txBody>
          <a:bodyPr>
            <a:normAutofit/>
          </a:bodyPr>
          <a:lstStyle/>
          <a:p>
            <a:pPr>
              <a:buFont typeface="Wingdings" panose="05000000000000000000" pitchFamily="2" charset="2"/>
              <a:buChar char="Ø"/>
            </a:pPr>
            <a:r>
              <a:rPr lang="en-US" sz="1900" b="1" dirty="0"/>
              <a:t>Finding #1:</a:t>
            </a:r>
          </a:p>
          <a:p>
            <a:pPr lvl="1">
              <a:buFont typeface="Wingdings" panose="05000000000000000000" pitchFamily="2" charset="2"/>
              <a:buChar char="Ø"/>
            </a:pPr>
            <a:r>
              <a:rPr lang="en-US" sz="1900" b="1" dirty="0"/>
              <a:t>Our new ORICWA sub-finding is:</a:t>
            </a:r>
            <a:br>
              <a:rPr lang="en-US" sz="1900" b="1" dirty="0"/>
            </a:br>
            <a:r>
              <a:rPr lang="en-US" sz="1900" b="1" dirty="0"/>
              <a:t>Did active efforts eliminate the necessity for removal based on serious emotional or physical damage to the Indian child?</a:t>
            </a:r>
          </a:p>
          <a:p>
            <a:pPr lvl="2">
              <a:buFont typeface="Wingdings" panose="05000000000000000000" pitchFamily="2" charset="2"/>
              <a:buChar char="Ø"/>
            </a:pPr>
            <a:r>
              <a:rPr lang="en-US" sz="1600" dirty="0"/>
              <a:t>2. Would remaining in the home have caused the child serious emotional or physical damage?</a:t>
            </a:r>
          </a:p>
          <a:p>
            <a:pPr lvl="3">
              <a:buFont typeface="Wingdings" panose="05000000000000000000" pitchFamily="2" charset="2"/>
              <a:buChar char="Ø"/>
            </a:pPr>
            <a:r>
              <a:rPr lang="en-US" sz="1400" dirty="0"/>
              <a:t>NOTE: Serious emotional or physical damage is not caused by things like simple neglect, poverty, lack of resources, inadequate housing, periodic substance use, leaving the child with other relatives, nonconforming parental behavior, etc.</a:t>
            </a:r>
          </a:p>
          <a:p>
            <a:pPr lvl="3">
              <a:buFont typeface="Wingdings" panose="05000000000000000000" pitchFamily="2" charset="2"/>
              <a:buChar char="Ø"/>
            </a:pPr>
            <a:r>
              <a:rPr lang="en-US" sz="1400" dirty="0"/>
              <a:t>Consider asking participants about the prevailing social and cultural standards and child rearing practices of the Indian child’s tribe.</a:t>
            </a:r>
          </a:p>
          <a:p>
            <a:pPr lvl="3">
              <a:buFont typeface="Wingdings" panose="05000000000000000000" pitchFamily="2" charset="2"/>
              <a:buChar char="Ø"/>
            </a:pPr>
            <a:r>
              <a:rPr lang="en-US" sz="1400" dirty="0"/>
              <a:t>Consider asking participants what conditions in the home at the time directly correlated to potential </a:t>
            </a:r>
            <a:r>
              <a:rPr lang="en-US" sz="1400" i="1" dirty="0"/>
              <a:t>serious</a:t>
            </a:r>
            <a:r>
              <a:rPr lang="en-US" sz="1400" dirty="0"/>
              <a:t> harm to the child.</a:t>
            </a:r>
          </a:p>
          <a:p>
            <a:pPr lvl="3">
              <a:buFont typeface="Wingdings" panose="05000000000000000000" pitchFamily="2" charset="2"/>
              <a:buChar char="Ø"/>
            </a:pPr>
            <a:r>
              <a:rPr lang="en-US" sz="1400" dirty="0"/>
              <a:t>If the need for removal was </a:t>
            </a:r>
            <a:r>
              <a:rPr lang="en-US" sz="1400" b="1" dirty="0"/>
              <a:t>not</a:t>
            </a:r>
            <a:r>
              <a:rPr lang="en-US" sz="1400" dirty="0"/>
              <a:t> eliminated by ODHS’s active efforts based on serious damage to the child, answer “</a:t>
            </a:r>
            <a:r>
              <a:rPr lang="en-US" sz="1400" b="1" dirty="0"/>
              <a:t>No</a:t>
            </a:r>
            <a:r>
              <a:rPr lang="en-US" sz="1400" dirty="0"/>
              <a:t>” to this finding. If there was not really a need for removal, answer “</a:t>
            </a:r>
            <a:r>
              <a:rPr lang="en-US" sz="1400" b="1" dirty="0"/>
              <a:t>Yes</a:t>
            </a:r>
            <a:r>
              <a:rPr lang="en-US" sz="1400" dirty="0"/>
              <a:t>” to this finding.</a:t>
            </a:r>
          </a:p>
          <a:p>
            <a:pPr lvl="3">
              <a:buFont typeface="Wingdings" panose="05000000000000000000" pitchFamily="2" charset="2"/>
              <a:buChar char="Ø"/>
            </a:pPr>
            <a:endParaRPr lang="en-US" dirty="0"/>
          </a:p>
        </p:txBody>
      </p:sp>
    </p:spTree>
    <p:extLst>
      <p:ext uri="{BB962C8B-B14F-4D97-AF65-F5344CB8AC3E}">
        <p14:creationId xmlns:p14="http://schemas.microsoft.com/office/powerpoint/2010/main" val="2120256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5E0A-DB78-458A-8A4A-1D87B3DDCA34}"/>
              </a:ext>
            </a:extLst>
          </p:cNvPr>
          <p:cNvSpPr>
            <a:spLocks noGrp="1"/>
          </p:cNvSpPr>
          <p:nvPr>
            <p:ph type="title"/>
          </p:nvPr>
        </p:nvSpPr>
        <p:spPr/>
        <p:txBody>
          <a:bodyPr/>
          <a:lstStyle/>
          <a:p>
            <a:r>
              <a:rPr lang="en-US" dirty="0"/>
              <a:t>The New ORICWA CRB Findings</a:t>
            </a:r>
          </a:p>
        </p:txBody>
      </p:sp>
      <p:sp>
        <p:nvSpPr>
          <p:cNvPr id="3" name="Content Placeholder 2">
            <a:extLst>
              <a:ext uri="{FF2B5EF4-FFF2-40B4-BE49-F238E27FC236}">
                <a16:creationId xmlns:a16="http://schemas.microsoft.com/office/drawing/2014/main" id="{2C8A19AD-5A07-4844-832A-FDD78D6C4AF1}"/>
              </a:ext>
            </a:extLst>
          </p:cNvPr>
          <p:cNvSpPr>
            <a:spLocks noGrp="1"/>
          </p:cNvSpPr>
          <p:nvPr>
            <p:ph idx="1"/>
          </p:nvPr>
        </p:nvSpPr>
        <p:spPr>
          <a:xfrm>
            <a:off x="677334" y="1488613"/>
            <a:ext cx="8596668" cy="4759787"/>
          </a:xfrm>
        </p:spPr>
        <p:txBody>
          <a:bodyPr>
            <a:normAutofit/>
          </a:bodyPr>
          <a:lstStyle/>
          <a:p>
            <a:pPr>
              <a:buFont typeface="Wingdings" panose="05000000000000000000" pitchFamily="2" charset="2"/>
              <a:buChar char="Ø"/>
            </a:pPr>
            <a:r>
              <a:rPr lang="en-US" sz="2000" dirty="0"/>
              <a:t>Finding #5 or Finding #7:</a:t>
            </a:r>
          </a:p>
          <a:p>
            <a:pPr lvl="1">
              <a:buFont typeface="Wingdings" panose="05000000000000000000" pitchFamily="2" charset="2"/>
              <a:buChar char="Ø"/>
            </a:pPr>
            <a:r>
              <a:rPr lang="en-US" sz="1800" dirty="0"/>
              <a:t>We make Finding #5 only in cases where the plan is NOT reunification, and Finding #7 only in cases where the plan IS reunification.</a:t>
            </a:r>
          </a:p>
          <a:p>
            <a:pPr lvl="1">
              <a:buFont typeface="Wingdings" panose="05000000000000000000" pitchFamily="2" charset="2"/>
              <a:buChar char="Ø"/>
            </a:pPr>
            <a:r>
              <a:rPr lang="en-US" sz="1800" dirty="0"/>
              <a:t>ORICWA placement preferences are relevant to both new findings.</a:t>
            </a:r>
            <a:endParaRPr lang="en-US" sz="1600" dirty="0"/>
          </a:p>
          <a:p>
            <a:pPr lvl="3">
              <a:buFont typeface="Wingdings" panose="05000000000000000000" pitchFamily="2" charset="2"/>
              <a:buChar char="Ø"/>
            </a:pPr>
            <a:r>
              <a:rPr lang="en-US" sz="1400" dirty="0"/>
              <a:t>Emily has already briefly touched on tribal placement preferences.</a:t>
            </a:r>
          </a:p>
          <a:p>
            <a:pPr lvl="3">
              <a:buFont typeface="Wingdings" panose="05000000000000000000" pitchFamily="2" charset="2"/>
              <a:buChar char="Ø"/>
            </a:pPr>
            <a:r>
              <a:rPr lang="en-US" sz="1400" dirty="0"/>
              <a:t>TIP: Board members, there is a brief description of the placement preferences in your new notes document.</a:t>
            </a:r>
          </a:p>
        </p:txBody>
      </p:sp>
    </p:spTree>
    <p:extLst>
      <p:ext uri="{BB962C8B-B14F-4D97-AF65-F5344CB8AC3E}">
        <p14:creationId xmlns:p14="http://schemas.microsoft.com/office/powerpoint/2010/main" val="2670455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5E0A-DB78-458A-8A4A-1D87B3DDCA34}"/>
              </a:ext>
            </a:extLst>
          </p:cNvPr>
          <p:cNvSpPr>
            <a:spLocks noGrp="1"/>
          </p:cNvSpPr>
          <p:nvPr>
            <p:ph type="title"/>
          </p:nvPr>
        </p:nvSpPr>
        <p:spPr/>
        <p:txBody>
          <a:bodyPr/>
          <a:lstStyle/>
          <a:p>
            <a:r>
              <a:rPr lang="en-US" dirty="0"/>
              <a:t>The New ORICWA CRB Findings</a:t>
            </a:r>
          </a:p>
        </p:txBody>
      </p:sp>
      <p:sp>
        <p:nvSpPr>
          <p:cNvPr id="3" name="Content Placeholder 2">
            <a:extLst>
              <a:ext uri="{FF2B5EF4-FFF2-40B4-BE49-F238E27FC236}">
                <a16:creationId xmlns:a16="http://schemas.microsoft.com/office/drawing/2014/main" id="{2C8A19AD-5A07-4844-832A-FDD78D6C4AF1}"/>
              </a:ext>
            </a:extLst>
          </p:cNvPr>
          <p:cNvSpPr>
            <a:spLocks noGrp="1"/>
          </p:cNvSpPr>
          <p:nvPr>
            <p:ph idx="1"/>
          </p:nvPr>
        </p:nvSpPr>
        <p:spPr>
          <a:xfrm>
            <a:off x="677334" y="1488613"/>
            <a:ext cx="8596668" cy="4759787"/>
          </a:xfrm>
        </p:spPr>
        <p:txBody>
          <a:bodyPr>
            <a:normAutofit lnSpcReduction="10000"/>
          </a:bodyPr>
          <a:lstStyle/>
          <a:p>
            <a:pPr>
              <a:buFont typeface="Wingdings" panose="05000000000000000000" pitchFamily="2" charset="2"/>
              <a:buChar char="Ø"/>
            </a:pPr>
            <a:r>
              <a:rPr lang="en-US" sz="2000" b="1" dirty="0"/>
              <a:t>Finding #5:</a:t>
            </a:r>
          </a:p>
          <a:p>
            <a:pPr lvl="1">
              <a:buFont typeface="Wingdings" panose="05000000000000000000" pitchFamily="2" charset="2"/>
              <a:buChar char="Ø"/>
            </a:pPr>
            <a:r>
              <a:rPr lang="en-US" sz="1800" b="1" dirty="0"/>
              <a:t>Our new ORICWA sub-finding:</a:t>
            </a:r>
            <a:br>
              <a:rPr lang="en-US" sz="1800" b="1" dirty="0"/>
            </a:br>
            <a:r>
              <a:rPr lang="en-US" sz="1800" b="1" dirty="0"/>
              <a:t>Has ODHS made active efforts to place the child in a timely manner in accordance with the placement preferences for Indian children?</a:t>
            </a:r>
          </a:p>
          <a:p>
            <a:pPr lvl="2">
              <a:buFont typeface="Wingdings" panose="05000000000000000000" pitchFamily="2" charset="2"/>
              <a:buChar char="Ø"/>
            </a:pPr>
            <a:r>
              <a:rPr lang="en-US" sz="1600" dirty="0"/>
              <a:t>ORS 419A.116(1)(L)(D)</a:t>
            </a:r>
          </a:p>
          <a:p>
            <a:pPr lvl="2">
              <a:buFont typeface="Wingdings" panose="05000000000000000000" pitchFamily="2" charset="2"/>
              <a:buChar char="Ø"/>
            </a:pPr>
            <a:r>
              <a:rPr lang="en-US" sz="1600" dirty="0"/>
              <a:t>The question, rephrased: Has ODHS made timely, active efforts to place the child in a placement that falls into one of the placement preference categories?</a:t>
            </a:r>
          </a:p>
          <a:p>
            <a:pPr lvl="2">
              <a:buFont typeface="Wingdings" panose="05000000000000000000" pitchFamily="2" charset="2"/>
              <a:buChar char="Ø"/>
            </a:pPr>
            <a:r>
              <a:rPr lang="en-US" sz="1600" dirty="0"/>
              <a:t>Consider asking about:</a:t>
            </a:r>
          </a:p>
          <a:p>
            <a:pPr lvl="3">
              <a:buFont typeface="Wingdings" panose="05000000000000000000" pitchFamily="2" charset="2"/>
              <a:buChar char="Ø"/>
            </a:pPr>
            <a:r>
              <a:rPr lang="en-US" dirty="0"/>
              <a:t>Is the child in a placement that falls within the placement preferences?</a:t>
            </a:r>
          </a:p>
          <a:p>
            <a:pPr lvl="3">
              <a:buFont typeface="Wingdings" panose="05000000000000000000" pitchFamily="2" charset="2"/>
              <a:buChar char="Ø"/>
            </a:pPr>
            <a:r>
              <a:rPr lang="en-US" dirty="0"/>
              <a:t>When did ODHS start looking for such a placement?</a:t>
            </a:r>
          </a:p>
          <a:p>
            <a:pPr lvl="3">
              <a:buFont typeface="Wingdings" panose="05000000000000000000" pitchFamily="2" charset="2"/>
              <a:buChar char="Ø"/>
            </a:pPr>
            <a:r>
              <a:rPr lang="en-US" dirty="0"/>
              <a:t>If ODHS could not find the most preferred placement, such as placement with a tribal relative, did they continue down the list and exhaust all possible placement options that would comply with the placement preferences?</a:t>
            </a:r>
          </a:p>
          <a:p>
            <a:pPr lvl="3">
              <a:buFont typeface="Wingdings" panose="05000000000000000000" pitchFamily="2" charset="2"/>
              <a:buChar char="Ø"/>
            </a:pPr>
            <a:r>
              <a:rPr lang="en-US" dirty="0"/>
              <a:t>For instance, if ODHS has looked for relatives but has not looked for other Indian foster homes that might not be biological relatives, then ODHS has not yet made all active efforts necessary to place the child in accordance with the placement preferences.</a:t>
            </a:r>
          </a:p>
          <a:p>
            <a:pPr lvl="2">
              <a:buFont typeface="Wingdings" panose="05000000000000000000" pitchFamily="2" charset="2"/>
              <a:buChar char="Ø"/>
            </a:pPr>
            <a:endParaRPr lang="en-US" sz="1600" dirty="0"/>
          </a:p>
          <a:p>
            <a:pPr lvl="2">
              <a:buFont typeface="Wingdings" panose="05000000000000000000" pitchFamily="2" charset="2"/>
              <a:buChar char="Ø"/>
            </a:pPr>
            <a:endParaRPr lang="en-US" sz="1400" dirty="0"/>
          </a:p>
        </p:txBody>
      </p:sp>
    </p:spTree>
    <p:extLst>
      <p:ext uri="{BB962C8B-B14F-4D97-AF65-F5344CB8AC3E}">
        <p14:creationId xmlns:p14="http://schemas.microsoft.com/office/powerpoint/2010/main" val="4681439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5E0A-DB78-458A-8A4A-1D87B3DDCA34}"/>
              </a:ext>
            </a:extLst>
          </p:cNvPr>
          <p:cNvSpPr>
            <a:spLocks noGrp="1"/>
          </p:cNvSpPr>
          <p:nvPr>
            <p:ph type="title"/>
          </p:nvPr>
        </p:nvSpPr>
        <p:spPr/>
        <p:txBody>
          <a:bodyPr/>
          <a:lstStyle/>
          <a:p>
            <a:r>
              <a:rPr lang="en-US" dirty="0"/>
              <a:t>The New ORICWA CRB Findings</a:t>
            </a:r>
          </a:p>
        </p:txBody>
      </p:sp>
      <p:sp>
        <p:nvSpPr>
          <p:cNvPr id="3" name="Content Placeholder 2">
            <a:extLst>
              <a:ext uri="{FF2B5EF4-FFF2-40B4-BE49-F238E27FC236}">
                <a16:creationId xmlns:a16="http://schemas.microsoft.com/office/drawing/2014/main" id="{2C8A19AD-5A07-4844-832A-FDD78D6C4AF1}"/>
              </a:ext>
            </a:extLst>
          </p:cNvPr>
          <p:cNvSpPr>
            <a:spLocks noGrp="1"/>
          </p:cNvSpPr>
          <p:nvPr>
            <p:ph idx="1"/>
          </p:nvPr>
        </p:nvSpPr>
        <p:spPr>
          <a:xfrm>
            <a:off x="677334" y="1488613"/>
            <a:ext cx="8596668" cy="4759787"/>
          </a:xfrm>
        </p:spPr>
        <p:txBody>
          <a:bodyPr>
            <a:normAutofit/>
          </a:bodyPr>
          <a:lstStyle/>
          <a:p>
            <a:pPr>
              <a:buFont typeface="Wingdings" panose="05000000000000000000" pitchFamily="2" charset="2"/>
              <a:buChar char="Ø"/>
            </a:pPr>
            <a:r>
              <a:rPr lang="en-US" sz="2000" b="1" dirty="0"/>
              <a:t>Finding #5:</a:t>
            </a:r>
          </a:p>
          <a:p>
            <a:pPr lvl="1">
              <a:buFont typeface="Wingdings" panose="05000000000000000000" pitchFamily="2" charset="2"/>
              <a:buChar char="Ø"/>
            </a:pPr>
            <a:r>
              <a:rPr lang="en-US" sz="1800" b="1" dirty="0"/>
              <a:t>Our new ORICWA sub-finding:</a:t>
            </a:r>
            <a:br>
              <a:rPr lang="en-US" sz="1800" b="1" dirty="0"/>
            </a:br>
            <a:r>
              <a:rPr lang="en-US" sz="1800" b="1" dirty="0"/>
              <a:t>Has ODHS made active efforts to place the child in a timely manner in accordance with the placement preferences for Indian children?</a:t>
            </a:r>
          </a:p>
          <a:p>
            <a:pPr lvl="2">
              <a:buFont typeface="Wingdings" panose="05000000000000000000" pitchFamily="2" charset="2"/>
              <a:buChar char="Ø"/>
            </a:pPr>
            <a:r>
              <a:rPr lang="en-US" sz="1600" dirty="0"/>
              <a:t>Answer yes if:</a:t>
            </a:r>
          </a:p>
          <a:p>
            <a:pPr lvl="3">
              <a:buFont typeface="Wingdings" panose="05000000000000000000" pitchFamily="2" charset="2"/>
              <a:buChar char="Ø"/>
            </a:pPr>
            <a:r>
              <a:rPr lang="en-US" sz="1400" dirty="0"/>
              <a:t>The child is in any placement that complies with placement preferences, and there was no unreasonable delay in placement.</a:t>
            </a:r>
          </a:p>
          <a:p>
            <a:pPr lvl="3">
              <a:buFont typeface="Wingdings" panose="05000000000000000000" pitchFamily="2" charset="2"/>
              <a:buChar char="Ø"/>
            </a:pPr>
            <a:r>
              <a:rPr lang="en-US" sz="1400" dirty="0"/>
              <a:t>The child is not in a placement that complies with the placement preferences but ODHS has made active efforts to do so and no such placement has yet been located.</a:t>
            </a:r>
          </a:p>
          <a:p>
            <a:pPr lvl="2">
              <a:buFont typeface="Wingdings" panose="05000000000000000000" pitchFamily="2" charset="2"/>
              <a:buChar char="Ø"/>
            </a:pPr>
            <a:r>
              <a:rPr lang="en-US" sz="1600" dirty="0"/>
              <a:t>Answer no if:</a:t>
            </a:r>
          </a:p>
          <a:p>
            <a:pPr lvl="3">
              <a:buFont typeface="Wingdings" panose="05000000000000000000" pitchFamily="2" charset="2"/>
              <a:buChar char="Ø"/>
            </a:pPr>
            <a:r>
              <a:rPr lang="en-US" sz="1400" dirty="0"/>
              <a:t>ODHS did not start early to actively, thoroughly search for a placement that would fit the placement preferences.</a:t>
            </a:r>
          </a:p>
        </p:txBody>
      </p:sp>
    </p:spTree>
    <p:extLst>
      <p:ext uri="{BB962C8B-B14F-4D97-AF65-F5344CB8AC3E}">
        <p14:creationId xmlns:p14="http://schemas.microsoft.com/office/powerpoint/2010/main" val="2876360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5E0A-DB78-458A-8A4A-1D87B3DDCA34}"/>
              </a:ext>
            </a:extLst>
          </p:cNvPr>
          <p:cNvSpPr>
            <a:spLocks noGrp="1"/>
          </p:cNvSpPr>
          <p:nvPr>
            <p:ph type="title"/>
          </p:nvPr>
        </p:nvSpPr>
        <p:spPr/>
        <p:txBody>
          <a:bodyPr/>
          <a:lstStyle/>
          <a:p>
            <a:r>
              <a:rPr lang="en-US" dirty="0"/>
              <a:t>The New ORICWA CRB Findings</a:t>
            </a:r>
          </a:p>
        </p:txBody>
      </p:sp>
      <p:sp>
        <p:nvSpPr>
          <p:cNvPr id="3" name="Content Placeholder 2">
            <a:extLst>
              <a:ext uri="{FF2B5EF4-FFF2-40B4-BE49-F238E27FC236}">
                <a16:creationId xmlns:a16="http://schemas.microsoft.com/office/drawing/2014/main" id="{2C8A19AD-5A07-4844-832A-FDD78D6C4AF1}"/>
              </a:ext>
            </a:extLst>
          </p:cNvPr>
          <p:cNvSpPr>
            <a:spLocks noGrp="1"/>
          </p:cNvSpPr>
          <p:nvPr>
            <p:ph idx="1"/>
          </p:nvPr>
        </p:nvSpPr>
        <p:spPr>
          <a:xfrm>
            <a:off x="677334" y="1488613"/>
            <a:ext cx="8979622" cy="4759787"/>
          </a:xfrm>
        </p:spPr>
        <p:txBody>
          <a:bodyPr>
            <a:normAutofit lnSpcReduction="10000"/>
          </a:bodyPr>
          <a:lstStyle/>
          <a:p>
            <a:pPr>
              <a:buFont typeface="Wingdings" panose="05000000000000000000" pitchFamily="2" charset="2"/>
              <a:buChar char="Ø"/>
            </a:pPr>
            <a:r>
              <a:rPr lang="en-US" sz="1900" b="1" dirty="0"/>
              <a:t>Finding #7:</a:t>
            </a:r>
          </a:p>
          <a:p>
            <a:pPr lvl="1">
              <a:buFont typeface="Wingdings" panose="05000000000000000000" pitchFamily="2" charset="2"/>
              <a:buChar char="Ø"/>
            </a:pPr>
            <a:r>
              <a:rPr lang="en-US" sz="1900" b="1" dirty="0"/>
              <a:t>Our new ORICWA sub-finding:</a:t>
            </a:r>
            <a:br>
              <a:rPr lang="en-US" sz="1900" b="1" dirty="0"/>
            </a:br>
            <a:r>
              <a:rPr lang="en-US" sz="1900" b="1" dirty="0"/>
              <a:t>Has ODHS continued to maintain the relationship of the Indian child with potential adoption preferences?</a:t>
            </a:r>
          </a:p>
          <a:p>
            <a:pPr lvl="2">
              <a:buFont typeface="Wingdings" panose="05000000000000000000" pitchFamily="2" charset="2"/>
              <a:buChar char="Ø"/>
            </a:pPr>
            <a:r>
              <a:rPr lang="en-US" sz="1900" b="1" dirty="0"/>
              <a:t>If not, has ODHS continued to search for a permanent placement that complies with the placement preferences?</a:t>
            </a:r>
          </a:p>
          <a:p>
            <a:pPr lvl="1">
              <a:buFont typeface="Wingdings" panose="05000000000000000000" pitchFamily="2" charset="2"/>
              <a:buChar char="Ø"/>
            </a:pPr>
            <a:r>
              <a:rPr lang="en-US" dirty="0"/>
              <a:t>ORS 419A.116(1)(L)(C) </a:t>
            </a:r>
          </a:p>
          <a:p>
            <a:pPr lvl="1">
              <a:buFont typeface="Wingdings" panose="05000000000000000000" pitchFamily="2" charset="2"/>
              <a:buChar char="Ø"/>
            </a:pPr>
            <a:r>
              <a:rPr lang="en-US" dirty="0"/>
              <a:t>The question, rephrased: Is ODHS keeping the child in contact with relatives or other members of the child’s tribe?</a:t>
            </a:r>
          </a:p>
          <a:p>
            <a:pPr lvl="2">
              <a:buFont typeface="Wingdings" panose="05000000000000000000" pitchFamily="2" charset="2"/>
              <a:buChar char="Ø"/>
            </a:pPr>
            <a:r>
              <a:rPr lang="en-US" sz="1600" dirty="0"/>
              <a:t>And, if they’re not, are they at least continuing to </a:t>
            </a:r>
            <a:r>
              <a:rPr lang="en-US" sz="1600" i="1" dirty="0"/>
              <a:t>look</a:t>
            </a:r>
            <a:r>
              <a:rPr lang="en-US" sz="1600" dirty="0"/>
              <a:t> for relatives or other tribal members as potential permanent placements?</a:t>
            </a:r>
          </a:p>
          <a:p>
            <a:pPr lvl="1">
              <a:buFont typeface="Wingdings" panose="05000000000000000000" pitchFamily="2" charset="2"/>
              <a:buChar char="Ø"/>
            </a:pPr>
            <a:r>
              <a:rPr lang="en-US" dirty="0"/>
              <a:t>TIP: </a:t>
            </a:r>
            <a:r>
              <a:rPr lang="en-US" i="1" dirty="0"/>
              <a:t>This additional finding ONLY applies in reunification cases where the child is placed in a home outside the placement preferences. If the child is placed in a placement within the OR ICWA placement preferences, we just note that and do not make any additional findings under Finding #7.</a:t>
            </a:r>
          </a:p>
        </p:txBody>
      </p:sp>
    </p:spTree>
    <p:extLst>
      <p:ext uri="{BB962C8B-B14F-4D97-AF65-F5344CB8AC3E}">
        <p14:creationId xmlns:p14="http://schemas.microsoft.com/office/powerpoint/2010/main" val="1568269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5E0A-DB78-458A-8A4A-1D87B3DDCA34}"/>
              </a:ext>
            </a:extLst>
          </p:cNvPr>
          <p:cNvSpPr>
            <a:spLocks noGrp="1"/>
          </p:cNvSpPr>
          <p:nvPr>
            <p:ph type="title"/>
          </p:nvPr>
        </p:nvSpPr>
        <p:spPr/>
        <p:txBody>
          <a:bodyPr/>
          <a:lstStyle/>
          <a:p>
            <a:r>
              <a:rPr lang="en-US" dirty="0"/>
              <a:t>The New ORICWA CRB Findings</a:t>
            </a:r>
          </a:p>
        </p:txBody>
      </p:sp>
      <p:sp>
        <p:nvSpPr>
          <p:cNvPr id="3" name="Content Placeholder 2">
            <a:extLst>
              <a:ext uri="{FF2B5EF4-FFF2-40B4-BE49-F238E27FC236}">
                <a16:creationId xmlns:a16="http://schemas.microsoft.com/office/drawing/2014/main" id="{2C8A19AD-5A07-4844-832A-FDD78D6C4AF1}"/>
              </a:ext>
            </a:extLst>
          </p:cNvPr>
          <p:cNvSpPr>
            <a:spLocks noGrp="1"/>
          </p:cNvSpPr>
          <p:nvPr>
            <p:ph idx="1"/>
          </p:nvPr>
        </p:nvSpPr>
        <p:spPr>
          <a:xfrm>
            <a:off x="677334" y="1488613"/>
            <a:ext cx="8979622" cy="4759787"/>
          </a:xfrm>
        </p:spPr>
        <p:txBody>
          <a:bodyPr>
            <a:normAutofit/>
          </a:bodyPr>
          <a:lstStyle/>
          <a:p>
            <a:pPr>
              <a:buFont typeface="Wingdings" panose="05000000000000000000" pitchFamily="2" charset="2"/>
              <a:buChar char="Ø"/>
            </a:pPr>
            <a:r>
              <a:rPr lang="en-US" b="1" dirty="0"/>
              <a:t>Finding #7:</a:t>
            </a:r>
          </a:p>
          <a:p>
            <a:pPr lvl="1">
              <a:buFont typeface="Wingdings" panose="05000000000000000000" pitchFamily="2" charset="2"/>
              <a:buChar char="Ø"/>
            </a:pPr>
            <a:r>
              <a:rPr lang="en-US" sz="1800" b="1" dirty="0"/>
              <a:t>Our new ORICWA sub-finding:</a:t>
            </a:r>
            <a:br>
              <a:rPr lang="en-US" sz="1800" b="1" dirty="0"/>
            </a:br>
            <a:r>
              <a:rPr lang="en-US" sz="1800" b="1" dirty="0"/>
              <a:t>Has ODHS continued to maintain the relationship of the Indian child with potential adoption preferences?</a:t>
            </a:r>
          </a:p>
          <a:p>
            <a:pPr lvl="2">
              <a:buFont typeface="Wingdings" panose="05000000000000000000" pitchFamily="2" charset="2"/>
              <a:buChar char="Ø"/>
            </a:pPr>
            <a:r>
              <a:rPr lang="en-US" sz="1800" b="1" dirty="0"/>
              <a:t>If not, has ODHS continued to search for a permanent placement that complies with the placement preferences?</a:t>
            </a:r>
          </a:p>
          <a:p>
            <a:pPr lvl="1">
              <a:buFont typeface="Wingdings" panose="05000000000000000000" pitchFamily="2" charset="2"/>
              <a:buChar char="Ø"/>
            </a:pPr>
            <a:r>
              <a:rPr lang="en-US" dirty="0"/>
              <a:t>Consider asking:</a:t>
            </a:r>
          </a:p>
          <a:p>
            <a:pPr lvl="2">
              <a:buFont typeface="Wingdings" panose="05000000000000000000" pitchFamily="2" charset="2"/>
              <a:buChar char="Ø"/>
            </a:pPr>
            <a:r>
              <a:rPr lang="en-US" sz="1600" dirty="0"/>
              <a:t>ODHS: Are you keeping the child in contact with relatives or other members of the child’s tribe?</a:t>
            </a:r>
          </a:p>
          <a:p>
            <a:pPr lvl="2">
              <a:buFont typeface="Wingdings" panose="05000000000000000000" pitchFamily="2" charset="2"/>
              <a:buChar char="Ø"/>
            </a:pPr>
            <a:r>
              <a:rPr lang="en-US" sz="1600" dirty="0"/>
              <a:t>ODHS: Please describe your current efforts to locate a potential permanent placement that complies with the placement preferences.</a:t>
            </a:r>
          </a:p>
          <a:p>
            <a:pPr lvl="2">
              <a:buFont typeface="Wingdings" panose="05000000000000000000" pitchFamily="2" charset="2"/>
              <a:buChar char="Ø"/>
            </a:pPr>
            <a:r>
              <a:rPr lang="en-US" sz="1600" dirty="0"/>
              <a:t>Parents, Tribe, child’s attorney, relatives: Are there ways that ODHS could be keeping this child in better contact with potential tribally-preferred placement options?</a:t>
            </a:r>
          </a:p>
        </p:txBody>
      </p:sp>
    </p:spTree>
    <p:extLst>
      <p:ext uri="{BB962C8B-B14F-4D97-AF65-F5344CB8AC3E}">
        <p14:creationId xmlns:p14="http://schemas.microsoft.com/office/powerpoint/2010/main" val="938620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5E0A-DB78-458A-8A4A-1D87B3DDCA34}"/>
              </a:ext>
            </a:extLst>
          </p:cNvPr>
          <p:cNvSpPr>
            <a:spLocks noGrp="1"/>
          </p:cNvSpPr>
          <p:nvPr>
            <p:ph type="title"/>
          </p:nvPr>
        </p:nvSpPr>
        <p:spPr/>
        <p:txBody>
          <a:bodyPr/>
          <a:lstStyle/>
          <a:p>
            <a:r>
              <a:rPr lang="en-US" dirty="0"/>
              <a:t>The New ORICWA CRB Findings</a:t>
            </a:r>
          </a:p>
        </p:txBody>
      </p:sp>
      <p:sp>
        <p:nvSpPr>
          <p:cNvPr id="3" name="Content Placeholder 2">
            <a:extLst>
              <a:ext uri="{FF2B5EF4-FFF2-40B4-BE49-F238E27FC236}">
                <a16:creationId xmlns:a16="http://schemas.microsoft.com/office/drawing/2014/main" id="{2C8A19AD-5A07-4844-832A-FDD78D6C4AF1}"/>
              </a:ext>
            </a:extLst>
          </p:cNvPr>
          <p:cNvSpPr>
            <a:spLocks noGrp="1"/>
          </p:cNvSpPr>
          <p:nvPr>
            <p:ph idx="1"/>
          </p:nvPr>
        </p:nvSpPr>
        <p:spPr>
          <a:xfrm>
            <a:off x="677334" y="1488613"/>
            <a:ext cx="8596668" cy="4759787"/>
          </a:xfrm>
        </p:spPr>
        <p:txBody>
          <a:bodyPr>
            <a:normAutofit fontScale="92500" lnSpcReduction="10000"/>
          </a:bodyPr>
          <a:lstStyle/>
          <a:p>
            <a:pPr>
              <a:buFont typeface="Wingdings" panose="05000000000000000000" pitchFamily="2" charset="2"/>
              <a:buChar char="Ø"/>
            </a:pPr>
            <a:r>
              <a:rPr lang="en-US" sz="1900" b="1" dirty="0"/>
              <a:t>Finding #10:</a:t>
            </a:r>
          </a:p>
          <a:p>
            <a:pPr lvl="1">
              <a:buFont typeface="Wingdings" panose="05000000000000000000" pitchFamily="2" charset="2"/>
              <a:buChar char="Ø"/>
            </a:pPr>
            <a:r>
              <a:rPr lang="en-US" sz="1900" b="1" dirty="0"/>
              <a:t>Our new ORICWA sub-finding:</a:t>
            </a:r>
            <a:br>
              <a:rPr lang="en-US" sz="1900" b="1" dirty="0"/>
            </a:br>
            <a:r>
              <a:rPr lang="en-US" sz="1900" b="1" dirty="0"/>
              <a:t>Have active efforts eliminated the necessity for continued removal based on serious emotional or physical damage to the Indian child?</a:t>
            </a:r>
          </a:p>
          <a:p>
            <a:pPr lvl="2">
              <a:buFont typeface="Wingdings" panose="05000000000000000000" pitchFamily="2" charset="2"/>
              <a:buChar char="Ø"/>
            </a:pPr>
            <a:r>
              <a:rPr lang="en-US" sz="1700" dirty="0"/>
              <a:t>The question, rephrased: Can an in-home plan be implemented with either parent today without the child sustaining serious emotional/physical damage?</a:t>
            </a:r>
          </a:p>
          <a:p>
            <a:pPr lvl="2">
              <a:buFont typeface="Wingdings" panose="05000000000000000000" pitchFamily="2" charset="2"/>
              <a:buChar char="Ø"/>
            </a:pPr>
            <a:r>
              <a:rPr lang="en-US" sz="1700" dirty="0"/>
              <a:t>TIP: This additional finding applies ONLY in ORICWA cases where the permanency plan is reunification.</a:t>
            </a:r>
          </a:p>
          <a:p>
            <a:pPr lvl="2">
              <a:buFont typeface="Wingdings" panose="05000000000000000000" pitchFamily="2" charset="2"/>
              <a:buChar char="Ø"/>
            </a:pPr>
            <a:r>
              <a:rPr lang="en-US" sz="1700" dirty="0"/>
              <a:t>TIP: Use the same principles we discussed for Finding #1.</a:t>
            </a:r>
          </a:p>
          <a:p>
            <a:pPr lvl="2">
              <a:buFont typeface="Wingdings" panose="05000000000000000000" pitchFamily="2" charset="2"/>
              <a:buChar char="Ø"/>
            </a:pPr>
            <a:r>
              <a:rPr lang="en-US" sz="1700" dirty="0"/>
              <a:t>TIP: This finding is not about dismissing ODHS custody. It is about whether this child continues to require an out-of-home placement (</a:t>
            </a:r>
            <a:r>
              <a:rPr lang="en-US" sz="1700" dirty="0" err="1"/>
              <a:t>ie</a:t>
            </a:r>
            <a:r>
              <a:rPr lang="en-US" sz="1700" dirty="0"/>
              <a:t>: continued removal).</a:t>
            </a:r>
          </a:p>
          <a:p>
            <a:pPr lvl="1">
              <a:buFont typeface="Wingdings" panose="05000000000000000000" pitchFamily="2" charset="2"/>
              <a:buChar char="Ø"/>
            </a:pPr>
            <a:r>
              <a:rPr lang="en-US" sz="1700" dirty="0"/>
              <a:t>Consider asking:</a:t>
            </a:r>
          </a:p>
          <a:p>
            <a:pPr lvl="2">
              <a:buFont typeface="Wingdings" panose="05000000000000000000" pitchFamily="2" charset="2"/>
              <a:buChar char="Ø"/>
            </a:pPr>
            <a:r>
              <a:rPr lang="en-US" sz="1700" dirty="0"/>
              <a:t>ODHS: What safety issues remain in this home? What else would be necessary for an in-home plan to be possible?</a:t>
            </a:r>
          </a:p>
          <a:p>
            <a:pPr lvl="2">
              <a:buFont typeface="Wingdings" panose="05000000000000000000" pitchFamily="2" charset="2"/>
              <a:buChar char="Ø"/>
            </a:pPr>
            <a:r>
              <a:rPr lang="en-US" sz="1700" dirty="0"/>
              <a:t>Tribe, ODHS and/or child’s attorney: Do you think the remaining safety issues would cause serious damage to this child?</a:t>
            </a:r>
          </a:p>
        </p:txBody>
      </p:sp>
    </p:spTree>
    <p:extLst>
      <p:ext uri="{BB962C8B-B14F-4D97-AF65-F5344CB8AC3E}">
        <p14:creationId xmlns:p14="http://schemas.microsoft.com/office/powerpoint/2010/main" val="193416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5E0A-DB78-458A-8A4A-1D87B3DDCA34}"/>
              </a:ext>
            </a:extLst>
          </p:cNvPr>
          <p:cNvSpPr>
            <a:spLocks noGrp="1"/>
          </p:cNvSpPr>
          <p:nvPr>
            <p:ph type="title"/>
          </p:nvPr>
        </p:nvSpPr>
        <p:spPr/>
        <p:txBody>
          <a:bodyPr/>
          <a:lstStyle/>
          <a:p>
            <a:r>
              <a:rPr lang="en-US" dirty="0"/>
              <a:t>Digging Deeper</a:t>
            </a:r>
          </a:p>
        </p:txBody>
      </p:sp>
      <p:sp>
        <p:nvSpPr>
          <p:cNvPr id="3" name="Content Placeholder 2">
            <a:extLst>
              <a:ext uri="{FF2B5EF4-FFF2-40B4-BE49-F238E27FC236}">
                <a16:creationId xmlns:a16="http://schemas.microsoft.com/office/drawing/2014/main" id="{2C8A19AD-5A07-4844-832A-FDD78D6C4AF1}"/>
              </a:ext>
            </a:extLst>
          </p:cNvPr>
          <p:cNvSpPr>
            <a:spLocks noGrp="1"/>
          </p:cNvSpPr>
          <p:nvPr>
            <p:ph idx="1"/>
          </p:nvPr>
        </p:nvSpPr>
        <p:spPr>
          <a:xfrm>
            <a:off x="677334" y="1488613"/>
            <a:ext cx="8596668" cy="4759787"/>
          </a:xfrm>
        </p:spPr>
        <p:txBody>
          <a:bodyPr>
            <a:normAutofit/>
          </a:bodyPr>
          <a:lstStyle/>
          <a:p>
            <a:pPr>
              <a:buFont typeface="Wingdings" panose="05000000000000000000" pitchFamily="2" charset="2"/>
              <a:buChar char="Ø"/>
            </a:pPr>
            <a:r>
              <a:rPr lang="en-US" sz="2000" dirty="0"/>
              <a:t>If you feel lost, go back to the simple question you’re trying to answer, and then ask ODHS or other parties that question. This will give you baseline information from which to continue your inquiry.</a:t>
            </a:r>
          </a:p>
          <a:p>
            <a:pPr>
              <a:buFont typeface="Wingdings" panose="05000000000000000000" pitchFamily="2" charset="2"/>
              <a:buChar char="Ø"/>
            </a:pPr>
            <a:r>
              <a:rPr lang="en-US" sz="2000" dirty="0"/>
              <a:t>Make sure to access the additional materials including this PowerPoint which will be posted on the CRB website after this training</a:t>
            </a:r>
          </a:p>
          <a:p>
            <a:pPr>
              <a:buFont typeface="Wingdings" panose="05000000000000000000" pitchFamily="2" charset="2"/>
              <a:buChar char="Ø"/>
            </a:pPr>
            <a:r>
              <a:rPr lang="en-US" sz="2000" dirty="0"/>
              <a:t>Consider listening to the training again (video will be posted soon)</a:t>
            </a:r>
          </a:p>
          <a:p>
            <a:pPr>
              <a:buFont typeface="Wingdings" panose="05000000000000000000" pitchFamily="2" charset="2"/>
              <a:buChar char="Ø"/>
            </a:pPr>
            <a:r>
              <a:rPr lang="en-US" sz="2000" dirty="0"/>
              <a:t>Contact your local CRB Field Manager with any questions; They will connect you with resources.</a:t>
            </a:r>
          </a:p>
          <a:p>
            <a:pPr>
              <a:buFont typeface="Wingdings" panose="05000000000000000000" pitchFamily="2" charset="2"/>
              <a:buChar char="Ø"/>
            </a:pPr>
            <a:r>
              <a:rPr lang="en-US" sz="2000" dirty="0"/>
              <a:t>Questions?</a:t>
            </a:r>
            <a:endParaRPr lang="en-US" sz="1600" dirty="0"/>
          </a:p>
        </p:txBody>
      </p:sp>
    </p:spTree>
    <p:extLst>
      <p:ext uri="{BB962C8B-B14F-4D97-AF65-F5344CB8AC3E}">
        <p14:creationId xmlns:p14="http://schemas.microsoft.com/office/powerpoint/2010/main" val="1258397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919D0-F177-4BBA-9A0B-DBA69E2ED764}"/>
              </a:ext>
            </a:extLst>
          </p:cNvPr>
          <p:cNvSpPr>
            <a:spLocks noGrp="1"/>
          </p:cNvSpPr>
          <p:nvPr>
            <p:ph type="title"/>
          </p:nvPr>
        </p:nvSpPr>
        <p:spPr>
          <a:xfrm>
            <a:off x="1797666" y="645041"/>
            <a:ext cx="8596668" cy="1320800"/>
          </a:xfrm>
        </p:spPr>
        <p:txBody>
          <a:bodyPr>
            <a:normAutofit/>
          </a:bodyPr>
          <a:lstStyle/>
          <a:p>
            <a:pPr algn="ctr"/>
            <a:r>
              <a:rPr lang="en-US" dirty="0"/>
              <a:t>ORICWA</a:t>
            </a:r>
          </a:p>
        </p:txBody>
      </p:sp>
      <p:graphicFrame>
        <p:nvGraphicFramePr>
          <p:cNvPr id="5" name="Content Placeholder 2" descr="SmartArt graphic">
            <a:extLst>
              <a:ext uri="{FF2B5EF4-FFF2-40B4-BE49-F238E27FC236}">
                <a16:creationId xmlns:a16="http://schemas.microsoft.com/office/drawing/2014/main" id="{91DB1382-7276-49FA-9632-38D558F457E3}"/>
              </a:ext>
            </a:extLst>
          </p:cNvPr>
          <p:cNvGraphicFramePr>
            <a:graphicFrameLocks noGrp="1"/>
          </p:cNvGraphicFramePr>
          <p:nvPr>
            <p:ph idx="1"/>
            <p:extLst>
              <p:ext uri="{D42A27DB-BD31-4B8C-83A1-F6EECF244321}">
                <p14:modId xmlns:p14="http://schemas.microsoft.com/office/powerpoint/2010/main" val="2379575171"/>
              </p:ext>
            </p:extLst>
          </p:nvPr>
        </p:nvGraphicFramePr>
        <p:xfrm>
          <a:off x="1066800" y="2310063"/>
          <a:ext cx="10058400" cy="372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C371DB85-9CC5-4A27-84F2-50A7C5A11DDD}"/>
              </a:ext>
            </a:extLst>
          </p:cNvPr>
          <p:cNvPicPr>
            <a:picLocks noChangeAspect="1"/>
          </p:cNvPicPr>
          <p:nvPr/>
        </p:nvPicPr>
        <p:blipFill>
          <a:blip r:embed="rId7"/>
          <a:stretch>
            <a:fillRect/>
          </a:stretch>
        </p:blipFill>
        <p:spPr>
          <a:xfrm>
            <a:off x="9168006" y="2942418"/>
            <a:ext cx="813521" cy="1230451"/>
          </a:xfrm>
          <a:prstGeom prst="rect">
            <a:avLst/>
          </a:prstGeom>
        </p:spPr>
      </p:pic>
      <p:pic>
        <p:nvPicPr>
          <p:cNvPr id="7" name="Picture 6">
            <a:extLst>
              <a:ext uri="{FF2B5EF4-FFF2-40B4-BE49-F238E27FC236}">
                <a16:creationId xmlns:a16="http://schemas.microsoft.com/office/drawing/2014/main" id="{7261DF0E-0C45-42BA-93F5-82B6AC8F1B74}"/>
              </a:ext>
            </a:extLst>
          </p:cNvPr>
          <p:cNvPicPr>
            <a:picLocks noChangeAspect="1"/>
          </p:cNvPicPr>
          <p:nvPr/>
        </p:nvPicPr>
        <p:blipFill>
          <a:blip r:embed="rId8"/>
          <a:stretch>
            <a:fillRect/>
          </a:stretch>
        </p:blipFill>
        <p:spPr>
          <a:xfrm>
            <a:off x="1950468" y="2842693"/>
            <a:ext cx="1261267" cy="1429900"/>
          </a:xfrm>
          <a:prstGeom prst="rect">
            <a:avLst/>
          </a:prstGeom>
        </p:spPr>
      </p:pic>
    </p:spTree>
    <p:extLst>
      <p:ext uri="{BB962C8B-B14F-4D97-AF65-F5344CB8AC3E}">
        <p14:creationId xmlns:p14="http://schemas.microsoft.com/office/powerpoint/2010/main" val="183243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5E0A-DB78-458A-8A4A-1D87B3DDCA34}"/>
              </a:ext>
            </a:extLst>
          </p:cNvPr>
          <p:cNvSpPr>
            <a:spLocks noGrp="1"/>
          </p:cNvSpPr>
          <p:nvPr>
            <p:ph type="title"/>
          </p:nvPr>
        </p:nvSpPr>
        <p:spPr/>
        <p:txBody>
          <a:bodyPr/>
          <a:lstStyle/>
          <a:p>
            <a:r>
              <a:rPr lang="en-US" dirty="0"/>
              <a:t>Thinking about the new findings…</a:t>
            </a:r>
          </a:p>
        </p:txBody>
      </p:sp>
      <p:sp>
        <p:nvSpPr>
          <p:cNvPr id="3" name="Content Placeholder 2">
            <a:extLst>
              <a:ext uri="{FF2B5EF4-FFF2-40B4-BE49-F238E27FC236}">
                <a16:creationId xmlns:a16="http://schemas.microsoft.com/office/drawing/2014/main" id="{2C8A19AD-5A07-4844-832A-FDD78D6C4AF1}"/>
              </a:ext>
            </a:extLst>
          </p:cNvPr>
          <p:cNvSpPr>
            <a:spLocks noGrp="1"/>
          </p:cNvSpPr>
          <p:nvPr>
            <p:ph idx="1"/>
          </p:nvPr>
        </p:nvSpPr>
        <p:spPr/>
        <p:txBody>
          <a:bodyPr>
            <a:normAutofit/>
          </a:bodyPr>
          <a:lstStyle/>
          <a:p>
            <a:pPr>
              <a:buFont typeface="Wingdings" panose="05000000000000000000" pitchFamily="2" charset="2"/>
              <a:buChar char="Ø"/>
            </a:pPr>
            <a:r>
              <a:rPr lang="en-US" sz="2000" dirty="0"/>
              <a:t>Be prepared!</a:t>
            </a:r>
          </a:p>
          <a:p>
            <a:pPr lvl="1">
              <a:buFont typeface="Wingdings" panose="05000000000000000000" pitchFamily="2" charset="2"/>
              <a:buChar char="Ø"/>
            </a:pPr>
            <a:r>
              <a:rPr lang="en-US" sz="1800" dirty="0"/>
              <a:t>Things may change.</a:t>
            </a:r>
          </a:p>
          <a:p>
            <a:pPr lvl="1">
              <a:buFont typeface="Wingdings" panose="05000000000000000000" pitchFamily="2" charset="2"/>
              <a:buChar char="Ø"/>
            </a:pPr>
            <a:r>
              <a:rPr lang="en-US" sz="1800" dirty="0"/>
              <a:t>Get organized.</a:t>
            </a:r>
          </a:p>
          <a:p>
            <a:pPr lvl="1">
              <a:buFont typeface="Wingdings" panose="05000000000000000000" pitchFamily="2" charset="2"/>
              <a:buChar char="Ø"/>
            </a:pPr>
            <a:r>
              <a:rPr lang="en-US" sz="1800" dirty="0"/>
              <a:t>Keep learning!</a:t>
            </a:r>
          </a:p>
        </p:txBody>
      </p:sp>
    </p:spTree>
    <p:extLst>
      <p:ext uri="{BB962C8B-B14F-4D97-AF65-F5344CB8AC3E}">
        <p14:creationId xmlns:p14="http://schemas.microsoft.com/office/powerpoint/2010/main" val="3401032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5E0A-DB78-458A-8A4A-1D87B3DDCA34}"/>
              </a:ext>
            </a:extLst>
          </p:cNvPr>
          <p:cNvSpPr>
            <a:spLocks noGrp="1"/>
          </p:cNvSpPr>
          <p:nvPr>
            <p:ph type="title"/>
          </p:nvPr>
        </p:nvSpPr>
        <p:spPr/>
        <p:txBody>
          <a:bodyPr/>
          <a:lstStyle/>
          <a:p>
            <a:r>
              <a:rPr lang="en-US" dirty="0"/>
              <a:t>Thinking about the new findings…</a:t>
            </a:r>
          </a:p>
        </p:txBody>
      </p:sp>
      <p:sp>
        <p:nvSpPr>
          <p:cNvPr id="3" name="Content Placeholder 2">
            <a:extLst>
              <a:ext uri="{FF2B5EF4-FFF2-40B4-BE49-F238E27FC236}">
                <a16:creationId xmlns:a16="http://schemas.microsoft.com/office/drawing/2014/main" id="{2C8A19AD-5A07-4844-832A-FDD78D6C4AF1}"/>
              </a:ext>
            </a:extLst>
          </p:cNvPr>
          <p:cNvSpPr>
            <a:spLocks noGrp="1"/>
          </p:cNvSpPr>
          <p:nvPr>
            <p:ph idx="1"/>
          </p:nvPr>
        </p:nvSpPr>
        <p:spPr>
          <a:xfrm>
            <a:off x="677334" y="1345223"/>
            <a:ext cx="8596668" cy="4696139"/>
          </a:xfrm>
        </p:spPr>
        <p:txBody>
          <a:bodyPr>
            <a:normAutofit/>
          </a:bodyPr>
          <a:lstStyle/>
          <a:p>
            <a:pPr>
              <a:buFont typeface="Wingdings" panose="05000000000000000000" pitchFamily="2" charset="2"/>
              <a:buChar char="Ø"/>
            </a:pPr>
            <a:r>
              <a:rPr lang="en-US" sz="2000" b="1" dirty="0"/>
              <a:t>The CRB’s Mission: </a:t>
            </a:r>
            <a:r>
              <a:rPr lang="en-US" sz="1700" i="1" dirty="0"/>
              <a:t>We provide a citizen voice on the safety, stability and supervision of children in foster care through impartial case review and advocacy. Our vision is that citizens will shape public policy and actively promote conditions to ensure that every child lives in a safe, secure, healthy and permanent home, preserving families whenever possible.</a:t>
            </a:r>
          </a:p>
          <a:p>
            <a:pPr>
              <a:buFont typeface="Wingdings" panose="05000000000000000000" pitchFamily="2" charset="2"/>
              <a:buChar char="Ø"/>
            </a:pPr>
            <a:r>
              <a:rPr lang="en-US" sz="2000" b="1" dirty="0"/>
              <a:t>What role does the CRB play in ensuring that ODHS is compliant with ORICWA?</a:t>
            </a:r>
          </a:p>
          <a:p>
            <a:pPr lvl="1">
              <a:buFont typeface="Wingdings" panose="05000000000000000000" pitchFamily="2" charset="2"/>
              <a:buChar char="Ø"/>
            </a:pPr>
            <a:r>
              <a:rPr lang="en-US" dirty="0"/>
              <a:t>Big picture</a:t>
            </a:r>
          </a:p>
          <a:p>
            <a:pPr lvl="1">
              <a:buFont typeface="Wingdings" panose="05000000000000000000" pitchFamily="2" charset="2"/>
              <a:buChar char="Ø"/>
            </a:pPr>
            <a:r>
              <a:rPr lang="en-US" dirty="0"/>
              <a:t>Impartiality: Ensuring compliance with the law</a:t>
            </a:r>
          </a:p>
          <a:p>
            <a:pPr lvl="1">
              <a:buFont typeface="Wingdings" panose="05000000000000000000" pitchFamily="2" charset="2"/>
              <a:buChar char="Ø"/>
            </a:pPr>
            <a:r>
              <a:rPr lang="en-US" dirty="0"/>
              <a:t>Permanent Homes: Preventing delays in permanency for children</a:t>
            </a:r>
          </a:p>
          <a:p>
            <a:pPr lvl="1">
              <a:buFont typeface="Wingdings" panose="05000000000000000000" pitchFamily="2" charset="2"/>
              <a:buChar char="Ø"/>
            </a:pPr>
            <a:r>
              <a:rPr lang="en-US" dirty="0"/>
              <a:t>Preserving Families: Restoring what children may have lost (or what their families lost prior to their birth)</a:t>
            </a:r>
          </a:p>
          <a:p>
            <a:pPr lvl="1">
              <a:buFont typeface="Wingdings" panose="05000000000000000000" pitchFamily="2" charset="2"/>
              <a:buChar char="Ø"/>
            </a:pPr>
            <a:r>
              <a:rPr lang="en-US" dirty="0"/>
              <a:t>Tribes are family</a:t>
            </a:r>
          </a:p>
          <a:p>
            <a:pPr lvl="1">
              <a:buFont typeface="Wingdings" panose="05000000000000000000" pitchFamily="2" charset="2"/>
              <a:buChar char="Ø"/>
            </a:pPr>
            <a:r>
              <a:rPr lang="en-US" dirty="0"/>
              <a:t>Safety, Security, and Health for All Children: Tribal resources</a:t>
            </a:r>
          </a:p>
        </p:txBody>
      </p:sp>
    </p:spTree>
    <p:extLst>
      <p:ext uri="{BB962C8B-B14F-4D97-AF65-F5344CB8AC3E}">
        <p14:creationId xmlns:p14="http://schemas.microsoft.com/office/powerpoint/2010/main" val="1299810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5E0A-DB78-458A-8A4A-1D87B3DDCA34}"/>
              </a:ext>
            </a:extLst>
          </p:cNvPr>
          <p:cNvSpPr>
            <a:spLocks noGrp="1"/>
          </p:cNvSpPr>
          <p:nvPr>
            <p:ph type="title"/>
          </p:nvPr>
        </p:nvSpPr>
        <p:spPr/>
        <p:txBody>
          <a:bodyPr/>
          <a:lstStyle/>
          <a:p>
            <a:r>
              <a:rPr lang="en-US" dirty="0"/>
              <a:t>Thinking about the new findings…</a:t>
            </a:r>
          </a:p>
        </p:txBody>
      </p:sp>
      <p:sp>
        <p:nvSpPr>
          <p:cNvPr id="3" name="Content Placeholder 2">
            <a:extLst>
              <a:ext uri="{FF2B5EF4-FFF2-40B4-BE49-F238E27FC236}">
                <a16:creationId xmlns:a16="http://schemas.microsoft.com/office/drawing/2014/main" id="{2C8A19AD-5A07-4844-832A-FDD78D6C4AF1}"/>
              </a:ext>
            </a:extLst>
          </p:cNvPr>
          <p:cNvSpPr>
            <a:spLocks noGrp="1"/>
          </p:cNvSpPr>
          <p:nvPr>
            <p:ph idx="1"/>
          </p:nvPr>
        </p:nvSpPr>
        <p:spPr>
          <a:xfrm>
            <a:off x="677334" y="1488613"/>
            <a:ext cx="8596668" cy="4759787"/>
          </a:xfrm>
        </p:spPr>
        <p:txBody>
          <a:bodyPr>
            <a:normAutofit/>
          </a:bodyPr>
          <a:lstStyle/>
          <a:p>
            <a:pPr>
              <a:buFont typeface="Wingdings" panose="05000000000000000000" pitchFamily="2" charset="2"/>
              <a:buChar char="Ø"/>
            </a:pPr>
            <a:r>
              <a:rPr lang="en-US" sz="2000" b="1" dirty="0"/>
              <a:t>When do we make these findings?</a:t>
            </a:r>
          </a:p>
          <a:p>
            <a:pPr lvl="1">
              <a:buFont typeface="Wingdings" panose="05000000000000000000" pitchFamily="2" charset="2"/>
              <a:buChar char="Ø"/>
            </a:pPr>
            <a:r>
              <a:rPr lang="en-US" sz="1800" dirty="0"/>
              <a:t>When ORICWA applies, or</a:t>
            </a:r>
          </a:p>
          <a:p>
            <a:pPr lvl="1">
              <a:buFont typeface="Wingdings" panose="05000000000000000000" pitchFamily="2" charset="2"/>
              <a:buChar char="Ø"/>
            </a:pPr>
            <a:r>
              <a:rPr lang="en-US" sz="1800" dirty="0"/>
              <a:t>When there is a reason to know that the child is an Indian child</a:t>
            </a:r>
          </a:p>
          <a:p>
            <a:pPr>
              <a:buFont typeface="Wingdings" panose="05000000000000000000" pitchFamily="2" charset="2"/>
              <a:buChar char="Ø"/>
            </a:pPr>
            <a:r>
              <a:rPr lang="en-US" b="1" dirty="0"/>
              <a:t>When in doubt, apply ORICWA</a:t>
            </a:r>
          </a:p>
          <a:p>
            <a:pPr lvl="1">
              <a:buFont typeface="Wingdings" panose="05000000000000000000" pitchFamily="2" charset="2"/>
              <a:buChar char="Ø"/>
            </a:pPr>
            <a:r>
              <a:rPr lang="en-US" dirty="0"/>
              <a:t>TIP: Whenever any information arises indicating that a child is or may be an Indian child, CRB should make a recommendation to ODHS to follow up on that information immediately.</a:t>
            </a:r>
          </a:p>
          <a:p>
            <a:pPr lvl="1">
              <a:buFont typeface="Wingdings" panose="05000000000000000000" pitchFamily="2" charset="2"/>
              <a:buChar char="Ø"/>
            </a:pPr>
            <a:endParaRPr lang="en-US" sz="1800" dirty="0"/>
          </a:p>
        </p:txBody>
      </p:sp>
    </p:spTree>
    <p:extLst>
      <p:ext uri="{BB962C8B-B14F-4D97-AF65-F5344CB8AC3E}">
        <p14:creationId xmlns:p14="http://schemas.microsoft.com/office/powerpoint/2010/main" val="59105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5E0A-DB78-458A-8A4A-1D87B3DDCA34}"/>
              </a:ext>
            </a:extLst>
          </p:cNvPr>
          <p:cNvSpPr>
            <a:spLocks noGrp="1"/>
          </p:cNvSpPr>
          <p:nvPr>
            <p:ph type="title"/>
          </p:nvPr>
        </p:nvSpPr>
        <p:spPr/>
        <p:txBody>
          <a:bodyPr/>
          <a:lstStyle/>
          <a:p>
            <a:r>
              <a:rPr lang="en-US" dirty="0"/>
              <a:t>The New ORICWA CRB Findings</a:t>
            </a:r>
          </a:p>
        </p:txBody>
      </p:sp>
      <p:sp>
        <p:nvSpPr>
          <p:cNvPr id="3" name="Content Placeholder 2">
            <a:extLst>
              <a:ext uri="{FF2B5EF4-FFF2-40B4-BE49-F238E27FC236}">
                <a16:creationId xmlns:a16="http://schemas.microsoft.com/office/drawing/2014/main" id="{2C8A19AD-5A07-4844-832A-FDD78D6C4AF1}"/>
              </a:ext>
            </a:extLst>
          </p:cNvPr>
          <p:cNvSpPr>
            <a:spLocks noGrp="1"/>
          </p:cNvSpPr>
          <p:nvPr>
            <p:ph idx="1"/>
          </p:nvPr>
        </p:nvSpPr>
        <p:spPr>
          <a:xfrm>
            <a:off x="677334" y="1488613"/>
            <a:ext cx="8596668" cy="4759787"/>
          </a:xfrm>
        </p:spPr>
        <p:txBody>
          <a:bodyPr>
            <a:normAutofit/>
          </a:bodyPr>
          <a:lstStyle/>
          <a:p>
            <a:pPr>
              <a:buFont typeface="Wingdings" panose="05000000000000000000" pitchFamily="2" charset="2"/>
              <a:buChar char="Ø"/>
            </a:pPr>
            <a:r>
              <a:rPr lang="en-US" sz="2000" b="1" dirty="0"/>
              <a:t>Once you determine that ORICWA will apply to this review:</a:t>
            </a:r>
          </a:p>
          <a:p>
            <a:pPr lvl="1">
              <a:buFont typeface="Wingdings" panose="05000000000000000000" pitchFamily="2" charset="2"/>
              <a:buChar char="Ø"/>
            </a:pPr>
            <a:r>
              <a:rPr lang="en-US" sz="1800" b="1" dirty="0"/>
              <a:t>Apply Active Efforts standard.</a:t>
            </a:r>
            <a:br>
              <a:rPr lang="en-US" sz="1800" b="1" dirty="0"/>
            </a:br>
            <a:r>
              <a:rPr lang="en-US" sz="1800" dirty="0"/>
              <a:t>This comes up in CRB reviews under Finding #1 and Finding #4.</a:t>
            </a:r>
          </a:p>
          <a:p>
            <a:pPr lvl="2">
              <a:buFont typeface="Wingdings" panose="05000000000000000000" pitchFamily="2" charset="2"/>
              <a:buChar char="Ø"/>
            </a:pPr>
            <a:r>
              <a:rPr lang="en-US" sz="1600" dirty="0"/>
              <a:t>TIP: For those of you who are not CRB board members, you can take a look at Handout #3 which is the list of CRB findings that the boards are required to make at every review.</a:t>
            </a:r>
          </a:p>
          <a:p>
            <a:pPr lvl="2">
              <a:buFont typeface="Wingdings" panose="05000000000000000000" pitchFamily="2" charset="2"/>
              <a:buChar char="Ø"/>
            </a:pPr>
            <a:r>
              <a:rPr lang="en-US" sz="1600" dirty="0"/>
              <a:t>TIP: Please see Handout #4 on Active Efforts.</a:t>
            </a:r>
          </a:p>
          <a:p>
            <a:pPr lvl="1">
              <a:buFont typeface="Wingdings" panose="05000000000000000000" pitchFamily="2" charset="2"/>
              <a:buChar char="Ø"/>
            </a:pPr>
            <a:r>
              <a:rPr lang="en-US" sz="1800" b="1" dirty="0"/>
              <a:t>Make the new ORICWA sub-findings.</a:t>
            </a:r>
            <a:br>
              <a:rPr lang="en-US" sz="1800" b="1" dirty="0"/>
            </a:br>
            <a:r>
              <a:rPr lang="en-US" sz="1800" dirty="0"/>
              <a:t>These come up at CRB reviews under Findings #1, #5, #7 and #10.</a:t>
            </a:r>
          </a:p>
          <a:p>
            <a:pPr lvl="2">
              <a:buFont typeface="Wingdings" panose="05000000000000000000" pitchFamily="2" charset="2"/>
              <a:buChar char="Ø"/>
            </a:pPr>
            <a:r>
              <a:rPr lang="en-US" sz="1600" dirty="0"/>
              <a:t>TIP: Please see Handout #2 which is the CRB’s ORICWA Technical Assistance Guide which is a brief description of how to make these findings. CRB board members: Use this along with your notes document to prepare cases and think about the questions you want to ask ahead of time.</a:t>
            </a:r>
          </a:p>
          <a:p>
            <a:pPr lvl="3">
              <a:buFont typeface="Wingdings" panose="05000000000000000000" pitchFamily="2" charset="2"/>
              <a:buChar char="Ø"/>
            </a:pPr>
            <a:endParaRPr lang="en-US" sz="1400" dirty="0"/>
          </a:p>
        </p:txBody>
      </p:sp>
    </p:spTree>
    <p:extLst>
      <p:ext uri="{BB962C8B-B14F-4D97-AF65-F5344CB8AC3E}">
        <p14:creationId xmlns:p14="http://schemas.microsoft.com/office/powerpoint/2010/main" val="1180488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5E0A-DB78-458A-8A4A-1D87B3DDCA34}"/>
              </a:ext>
            </a:extLst>
          </p:cNvPr>
          <p:cNvSpPr>
            <a:spLocks noGrp="1"/>
          </p:cNvSpPr>
          <p:nvPr>
            <p:ph type="title"/>
          </p:nvPr>
        </p:nvSpPr>
        <p:spPr/>
        <p:txBody>
          <a:bodyPr/>
          <a:lstStyle/>
          <a:p>
            <a:r>
              <a:rPr lang="en-US" dirty="0"/>
              <a:t>The New ORICWA CRB Findings</a:t>
            </a:r>
          </a:p>
        </p:txBody>
      </p:sp>
      <p:sp>
        <p:nvSpPr>
          <p:cNvPr id="3" name="Content Placeholder 2">
            <a:extLst>
              <a:ext uri="{FF2B5EF4-FFF2-40B4-BE49-F238E27FC236}">
                <a16:creationId xmlns:a16="http://schemas.microsoft.com/office/drawing/2014/main" id="{2C8A19AD-5A07-4844-832A-FDD78D6C4AF1}"/>
              </a:ext>
            </a:extLst>
          </p:cNvPr>
          <p:cNvSpPr>
            <a:spLocks noGrp="1"/>
          </p:cNvSpPr>
          <p:nvPr>
            <p:ph idx="1"/>
          </p:nvPr>
        </p:nvSpPr>
        <p:spPr>
          <a:xfrm>
            <a:off x="677334" y="1488613"/>
            <a:ext cx="8596668" cy="4759787"/>
          </a:xfrm>
        </p:spPr>
        <p:txBody>
          <a:bodyPr>
            <a:normAutofit/>
          </a:bodyPr>
          <a:lstStyle/>
          <a:p>
            <a:pPr>
              <a:buFont typeface="Wingdings" panose="05000000000000000000" pitchFamily="2" charset="2"/>
              <a:buChar char="Ø"/>
            </a:pPr>
            <a:r>
              <a:rPr lang="en-US" sz="2000" b="1" dirty="0"/>
              <a:t>Some over-arching principles</a:t>
            </a:r>
            <a:r>
              <a:rPr lang="en-US" sz="2000" dirty="0"/>
              <a:t>:</a:t>
            </a:r>
          </a:p>
          <a:p>
            <a:pPr lvl="1">
              <a:buFont typeface="Wingdings" panose="05000000000000000000" pitchFamily="2" charset="2"/>
              <a:buChar char="Ø"/>
            </a:pPr>
            <a:r>
              <a:rPr lang="en-US" b="1" dirty="0"/>
              <a:t>Consider rephrasing each new finding in your notes so that they are in terms that make the most sense to you, while remaining accurate.</a:t>
            </a:r>
          </a:p>
          <a:p>
            <a:pPr lvl="1">
              <a:buFont typeface="Wingdings" panose="05000000000000000000" pitchFamily="2" charset="2"/>
              <a:buChar char="Ø"/>
            </a:pPr>
            <a:r>
              <a:rPr lang="en-US" b="1" dirty="0"/>
              <a:t>CRB board members make these findings the same way they make all their findings:</a:t>
            </a:r>
          </a:p>
          <a:p>
            <a:pPr lvl="2">
              <a:buFont typeface="Wingdings" panose="05000000000000000000" pitchFamily="2" charset="2"/>
              <a:buChar char="Ø"/>
            </a:pPr>
            <a:r>
              <a:rPr lang="en-US" sz="1600" dirty="0"/>
              <a:t>By knowing what question they are trying to answer</a:t>
            </a:r>
          </a:p>
          <a:p>
            <a:pPr lvl="2">
              <a:buFont typeface="Wingdings" panose="05000000000000000000" pitchFamily="2" charset="2"/>
              <a:buChar char="Ø"/>
            </a:pPr>
            <a:r>
              <a:rPr lang="en-US" sz="1600" dirty="0"/>
              <a:t>By thoughtfully questioning the parties at the review who are likely to have the information needed to answer those questions</a:t>
            </a:r>
          </a:p>
          <a:p>
            <a:pPr lvl="2">
              <a:buFont typeface="Wingdings" panose="05000000000000000000" pitchFamily="2" charset="2"/>
              <a:buChar char="Ø"/>
            </a:pPr>
            <a:r>
              <a:rPr lang="en-US" sz="1600" dirty="0"/>
              <a:t>By diligent review of documents provided in discovery</a:t>
            </a:r>
          </a:p>
          <a:p>
            <a:pPr lvl="2">
              <a:buFont typeface="Wingdings" panose="05000000000000000000" pitchFamily="2" charset="2"/>
              <a:buChar char="Ø"/>
            </a:pPr>
            <a:r>
              <a:rPr lang="en-US" sz="1600" dirty="0"/>
              <a:t>By making their best judgment at the time given the information available</a:t>
            </a:r>
          </a:p>
        </p:txBody>
      </p:sp>
    </p:spTree>
    <p:extLst>
      <p:ext uri="{BB962C8B-B14F-4D97-AF65-F5344CB8AC3E}">
        <p14:creationId xmlns:p14="http://schemas.microsoft.com/office/powerpoint/2010/main" val="1209809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5E0A-DB78-458A-8A4A-1D87B3DDCA34}"/>
              </a:ext>
            </a:extLst>
          </p:cNvPr>
          <p:cNvSpPr>
            <a:spLocks noGrp="1"/>
          </p:cNvSpPr>
          <p:nvPr>
            <p:ph type="title"/>
          </p:nvPr>
        </p:nvSpPr>
        <p:spPr/>
        <p:txBody>
          <a:bodyPr/>
          <a:lstStyle/>
          <a:p>
            <a:r>
              <a:rPr lang="en-US" dirty="0"/>
              <a:t>The New ORICWA CRB Findings</a:t>
            </a:r>
          </a:p>
        </p:txBody>
      </p:sp>
      <p:sp>
        <p:nvSpPr>
          <p:cNvPr id="3" name="Content Placeholder 2">
            <a:extLst>
              <a:ext uri="{FF2B5EF4-FFF2-40B4-BE49-F238E27FC236}">
                <a16:creationId xmlns:a16="http://schemas.microsoft.com/office/drawing/2014/main" id="{2C8A19AD-5A07-4844-832A-FDD78D6C4AF1}"/>
              </a:ext>
            </a:extLst>
          </p:cNvPr>
          <p:cNvSpPr>
            <a:spLocks noGrp="1"/>
          </p:cNvSpPr>
          <p:nvPr>
            <p:ph idx="1"/>
          </p:nvPr>
        </p:nvSpPr>
        <p:spPr>
          <a:xfrm>
            <a:off x="677334" y="1488613"/>
            <a:ext cx="8596668" cy="4759787"/>
          </a:xfrm>
        </p:spPr>
        <p:txBody>
          <a:bodyPr>
            <a:normAutofit/>
          </a:bodyPr>
          <a:lstStyle/>
          <a:p>
            <a:pPr>
              <a:buFont typeface="Wingdings" panose="05000000000000000000" pitchFamily="2" charset="2"/>
              <a:buChar char="Ø"/>
            </a:pPr>
            <a:r>
              <a:rPr lang="en-US" sz="2000" b="1" dirty="0"/>
              <a:t>Finding #1:</a:t>
            </a:r>
          </a:p>
          <a:p>
            <a:pPr lvl="1">
              <a:buFont typeface="Wingdings" panose="05000000000000000000" pitchFamily="2" charset="2"/>
              <a:buChar char="Ø"/>
            </a:pPr>
            <a:r>
              <a:rPr lang="en-US" sz="1800" b="1" dirty="0"/>
              <a:t>Our new ORICWA sub-finding is:</a:t>
            </a:r>
            <a:br>
              <a:rPr lang="en-US" sz="1800" b="1" dirty="0"/>
            </a:br>
            <a:r>
              <a:rPr lang="en-US" sz="1800" b="1" dirty="0"/>
              <a:t>Did active efforts eliminate the necessity for removal based on serious emotional or physical damage to the Indian child?</a:t>
            </a:r>
          </a:p>
          <a:p>
            <a:pPr lvl="2">
              <a:buFont typeface="Wingdings" panose="05000000000000000000" pitchFamily="2" charset="2"/>
              <a:buChar char="Ø"/>
            </a:pPr>
            <a:r>
              <a:rPr lang="en-US" sz="1600" dirty="0"/>
              <a:t>ORS 419A.116(1)(L)(A)</a:t>
            </a:r>
          </a:p>
          <a:p>
            <a:pPr lvl="2">
              <a:buFont typeface="Wingdings" panose="05000000000000000000" pitchFamily="2" charset="2"/>
              <a:buChar char="Ø"/>
            </a:pPr>
            <a:r>
              <a:rPr lang="en-US" sz="1600" dirty="0"/>
              <a:t>NOTE: </a:t>
            </a:r>
            <a:r>
              <a:rPr lang="en-US" sz="1600" i="1" dirty="0"/>
              <a:t>In court, a qualified expert witness would testify about “serious emotional or physical damage to the Indian child.” But, the ORICWA legislation did not require or provide resources for qualified expert witnesses to attend CRB reviews to answer questions on this topic. There is a group looking at potential amendments to the legislation to address this. In the meantime, the CRB simply makes this finding the way we make all our findings.</a:t>
            </a:r>
          </a:p>
        </p:txBody>
      </p:sp>
    </p:spTree>
    <p:extLst>
      <p:ext uri="{BB962C8B-B14F-4D97-AF65-F5344CB8AC3E}">
        <p14:creationId xmlns:p14="http://schemas.microsoft.com/office/powerpoint/2010/main" val="147608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B5E0A-DB78-458A-8A4A-1D87B3DDCA34}"/>
              </a:ext>
            </a:extLst>
          </p:cNvPr>
          <p:cNvSpPr>
            <a:spLocks noGrp="1"/>
          </p:cNvSpPr>
          <p:nvPr>
            <p:ph type="title"/>
          </p:nvPr>
        </p:nvSpPr>
        <p:spPr/>
        <p:txBody>
          <a:bodyPr/>
          <a:lstStyle/>
          <a:p>
            <a:r>
              <a:rPr lang="en-US" dirty="0"/>
              <a:t>The New ORICWA CRB Findings</a:t>
            </a:r>
          </a:p>
        </p:txBody>
      </p:sp>
      <p:sp>
        <p:nvSpPr>
          <p:cNvPr id="3" name="Content Placeholder 2">
            <a:extLst>
              <a:ext uri="{FF2B5EF4-FFF2-40B4-BE49-F238E27FC236}">
                <a16:creationId xmlns:a16="http://schemas.microsoft.com/office/drawing/2014/main" id="{2C8A19AD-5A07-4844-832A-FDD78D6C4AF1}"/>
              </a:ext>
            </a:extLst>
          </p:cNvPr>
          <p:cNvSpPr>
            <a:spLocks noGrp="1"/>
          </p:cNvSpPr>
          <p:nvPr>
            <p:ph idx="1"/>
          </p:nvPr>
        </p:nvSpPr>
        <p:spPr>
          <a:xfrm>
            <a:off x="677334" y="1488613"/>
            <a:ext cx="8596668" cy="4759787"/>
          </a:xfrm>
        </p:spPr>
        <p:txBody>
          <a:bodyPr>
            <a:normAutofit/>
          </a:bodyPr>
          <a:lstStyle/>
          <a:p>
            <a:pPr>
              <a:buFont typeface="Wingdings" panose="05000000000000000000" pitchFamily="2" charset="2"/>
              <a:buChar char="Ø"/>
            </a:pPr>
            <a:r>
              <a:rPr lang="en-US" sz="1900" b="1" dirty="0"/>
              <a:t>Finding #1:</a:t>
            </a:r>
          </a:p>
          <a:p>
            <a:pPr lvl="1">
              <a:buFont typeface="Wingdings" panose="05000000000000000000" pitchFamily="2" charset="2"/>
              <a:buChar char="Ø"/>
            </a:pPr>
            <a:r>
              <a:rPr lang="en-US" sz="1900" b="1" dirty="0"/>
              <a:t>Our new ORICWA sub-finding is:</a:t>
            </a:r>
            <a:br>
              <a:rPr lang="en-US" sz="1900" b="1" dirty="0"/>
            </a:br>
            <a:r>
              <a:rPr lang="en-US" sz="1900" b="1" dirty="0"/>
              <a:t>Did active efforts eliminate the necessity for removal based on serious emotional or physical damage to the Indian child?</a:t>
            </a:r>
          </a:p>
          <a:p>
            <a:pPr lvl="2">
              <a:buFont typeface="Wingdings" panose="05000000000000000000" pitchFamily="2" charset="2"/>
              <a:buChar char="Ø"/>
            </a:pPr>
            <a:r>
              <a:rPr lang="en-US" sz="1600" dirty="0"/>
              <a:t>The question, rephrased: Could this child have stayed in their own home once ODHS provided active assistance to the family, without a risk of the child experiencing </a:t>
            </a:r>
            <a:r>
              <a:rPr lang="en-US" sz="1600" i="1" dirty="0"/>
              <a:t>serious</a:t>
            </a:r>
            <a:r>
              <a:rPr lang="en-US" sz="1600" dirty="0"/>
              <a:t> damage?</a:t>
            </a:r>
          </a:p>
          <a:p>
            <a:pPr lvl="2">
              <a:buFont typeface="Wingdings" panose="05000000000000000000" pitchFamily="2" charset="2"/>
              <a:buChar char="Ø"/>
            </a:pPr>
            <a:r>
              <a:rPr lang="en-US" sz="1600" dirty="0"/>
              <a:t>Two-step process</a:t>
            </a:r>
          </a:p>
        </p:txBody>
      </p:sp>
    </p:spTree>
    <p:extLst>
      <p:ext uri="{BB962C8B-B14F-4D97-AF65-F5344CB8AC3E}">
        <p14:creationId xmlns:p14="http://schemas.microsoft.com/office/powerpoint/2010/main" val="568438022"/>
      </p:ext>
    </p:extLst>
  </p:cSld>
  <p:clrMapOvr>
    <a:masterClrMapping/>
  </p:clrMapOvr>
</p:sld>
</file>

<file path=ppt/theme/theme1.xml><?xml version="1.0" encoding="utf-8"?>
<a:theme xmlns:a="http://schemas.openxmlformats.org/drawingml/2006/main" name="Face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27D06387C5AFB49BE7E200E6AA32A02" ma:contentTypeVersion="7" ma:contentTypeDescription="Create a new document." ma:contentTypeScope="" ma:versionID="ccc0da1526af86340d01eaf851be16d5">
  <xsd:schema xmlns:xsd="http://www.w3.org/2001/XMLSchema" xmlns:xs="http://www.w3.org/2001/XMLSchema" xmlns:p="http://schemas.microsoft.com/office/2006/metadata/properties" xmlns:ns1="http://schemas.microsoft.com/sharepoint/v3" xmlns:ns2="0e644e52-c972-4ddd-8718-9e972fec7519" targetNamespace="http://schemas.microsoft.com/office/2006/metadata/properties" ma:root="true" ma:fieldsID="fc2358978bd2256bc0986bfd790b272f" ns1:_="" ns2:_="">
    <xsd:import namespace="http://schemas.microsoft.com/sharepoint/v3"/>
    <xsd:import namespace="0e644e52-c972-4ddd-8718-9e972fec7519"/>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e644e52-c972-4ddd-8718-9e972fec751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2.xml><?xml version="1.0" encoding="utf-8"?>
<ds:datastoreItem xmlns:ds="http://schemas.openxmlformats.org/officeDocument/2006/customXml" ds:itemID="{92C742E3-E439-4C6D-9133-E5C23AD98E5B}"/>
</file>

<file path=customXml/itemProps3.xml><?xml version="1.0" encoding="utf-8"?>
<ds:datastoreItem xmlns:ds="http://schemas.openxmlformats.org/officeDocument/2006/customXml" ds:itemID="{137651BA-F45C-4845-9AB3-E0A65B39F5E1}">
  <ds:schemaRefs>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71af3243-3dd4-4a8d-8c0d-dd76da1f02a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Facet</Template>
  <TotalTime>3645</TotalTime>
  <Words>678</Words>
  <Application>Microsoft Office PowerPoint</Application>
  <PresentationFormat>Widescreen</PresentationFormat>
  <Paragraphs>123</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Papyrus</vt:lpstr>
      <vt:lpstr>Trebuchet MS</vt:lpstr>
      <vt:lpstr>Wingdings</vt:lpstr>
      <vt:lpstr>Wingdings 3</vt:lpstr>
      <vt:lpstr>Facet</vt:lpstr>
      <vt:lpstr>PowerPoint Presentation</vt:lpstr>
      <vt:lpstr>ORICWA</vt:lpstr>
      <vt:lpstr>Thinking about the new findings…</vt:lpstr>
      <vt:lpstr>Thinking about the new findings…</vt:lpstr>
      <vt:lpstr>Thinking about the new findings…</vt:lpstr>
      <vt:lpstr>The New ORICWA CRB Findings</vt:lpstr>
      <vt:lpstr>The New ORICWA CRB Findings</vt:lpstr>
      <vt:lpstr>The New ORICWA CRB Findings</vt:lpstr>
      <vt:lpstr>The New ORICWA CRB Findings</vt:lpstr>
      <vt:lpstr>The New ORICWA CRB Findings</vt:lpstr>
      <vt:lpstr>The New ORICWA CRB Findings</vt:lpstr>
      <vt:lpstr>The New ORICWA CRB Findings</vt:lpstr>
      <vt:lpstr>The New ORICWA CRB Findings</vt:lpstr>
      <vt:lpstr>The New ORICWA CRB Findings</vt:lpstr>
      <vt:lpstr>The New ORICWA CRB Findings</vt:lpstr>
      <vt:lpstr>The New ORICWA CRB Findings</vt:lpstr>
      <vt:lpstr>The New ORICWA CRB Findings</vt:lpstr>
      <vt:lpstr>Digging Deeper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Kristina Knittel</dc:creator>
  <cp:lastModifiedBy>Kristina C. Knittel</cp:lastModifiedBy>
  <cp:revision>62</cp:revision>
  <dcterms:created xsi:type="dcterms:W3CDTF">2021-01-27T23:50:49Z</dcterms:created>
  <dcterms:modified xsi:type="dcterms:W3CDTF">2021-02-22T22:53:48Z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0x010100D27D06387C5AFB49BE7E200E6AA32A02</vt:lpwstr>
  </property>
</Properties>
</file>