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5"/>
  </p:notesMasterIdLst>
  <p:sldIdLst>
    <p:sldId id="256" r:id="rId2"/>
    <p:sldId id="257" r:id="rId3"/>
    <p:sldId id="259" r:id="rId4"/>
    <p:sldId id="260" r:id="rId5"/>
    <p:sldId id="263" r:id="rId6"/>
    <p:sldId id="364" r:id="rId7"/>
    <p:sldId id="365" r:id="rId8"/>
    <p:sldId id="366" r:id="rId9"/>
    <p:sldId id="371" r:id="rId10"/>
    <p:sldId id="261" r:id="rId11"/>
    <p:sldId id="258" r:id="rId12"/>
    <p:sldId id="262" r:id="rId13"/>
    <p:sldId id="368" r:id="rId14"/>
    <p:sldId id="369" r:id="rId15"/>
    <p:sldId id="372" r:id="rId16"/>
    <p:sldId id="374" r:id="rId17"/>
    <p:sldId id="367" r:id="rId18"/>
    <p:sldId id="370" r:id="rId19"/>
    <p:sldId id="363" r:id="rId20"/>
    <p:sldId id="376" r:id="rId21"/>
    <p:sldId id="264" r:id="rId22"/>
    <p:sldId id="26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21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43F16-9D58-46F8-8293-30D9DDE09DA5}" type="datetimeFigureOut">
              <a:rPr lang="en-US" smtClean="0"/>
              <a:t>8/12/2019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F9B72-5D0B-4C00-AFC1-D532E2B60894}" type="slidenum">
              <a:rPr lang="en-US" smtClean="0"/>
              <a:t>‹#›</a:t>
            </a:fld>
            <a:endParaRPr lang="en-US"/>
          </a:p>
        </p:txBody>
      </p:sp>
    </p:spTree>
    <p:extLst>
      <p:ext uri="{BB962C8B-B14F-4D97-AF65-F5344CB8AC3E}">
        <p14:creationId xmlns:p14="http://schemas.microsoft.com/office/powerpoint/2010/main" val="596486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FB47F-03BF-4C43-AD60-F76C16231BB4}" type="slidenum">
              <a:rPr lang="en-US"/>
              <a:pPr/>
              <a:t>16</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899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DB740AC-C571-4A1E-95A3-3028C781092D}"/>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A109F93E-5CD1-4D4F-B7D3-7AFB360BF121}"/>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FD7F258C-030D-45BB-A92B-F67756863106}"/>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156F8C-F2F7-4183-88B7-2B1DDA64F3AC}" type="slidenum">
              <a:rPr lang="en-US" altLang="en-US" smtClean="0"/>
              <a:pPr>
                <a:spcBef>
                  <a:spcPct val="0"/>
                </a:spcBef>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6C32F-E1FE-455E-9266-83007AD44657}"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252690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6C32F-E1FE-455E-9266-83007AD44657}"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306841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6C32F-E1FE-455E-9266-83007AD44657}"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1964187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6C32F-E1FE-455E-9266-83007AD44657}"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E6E36-CF08-4C37-821D-894E376462AB}"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0864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6C32F-E1FE-455E-9266-83007AD44657}"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2787348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806C32F-E1FE-455E-9266-83007AD44657}" type="datetimeFigureOut">
              <a:rPr lang="en-US" smtClean="0"/>
              <a:t>8/12/2019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2496243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806C32F-E1FE-455E-9266-83007AD44657}" type="datetimeFigureOut">
              <a:rPr lang="en-US" smtClean="0"/>
              <a:t>8/12/2019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1617134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6C32F-E1FE-455E-9266-83007AD44657}"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2280946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6C32F-E1FE-455E-9266-83007AD44657}"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285125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6C32F-E1FE-455E-9266-83007AD44657}"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296705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06C32F-E1FE-455E-9266-83007AD44657}"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250287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6C32F-E1FE-455E-9266-83007AD44657}"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99122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6C32F-E1FE-455E-9266-83007AD44657}" type="datetimeFigureOut">
              <a:rPr lang="en-US" smtClean="0"/>
              <a:t>8/12/2019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144828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6C32F-E1FE-455E-9266-83007AD44657}" type="datetimeFigureOut">
              <a:rPr lang="en-US" smtClean="0"/>
              <a:t>8/12/2019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283980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6C32F-E1FE-455E-9266-83007AD44657}" type="datetimeFigureOut">
              <a:rPr lang="en-US" smtClean="0"/>
              <a:t>8/12/2019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295581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6C32F-E1FE-455E-9266-83007AD44657}"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428035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6C32F-E1FE-455E-9266-83007AD44657}"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E6E36-CF08-4C37-821D-894E376462AB}" type="slidenum">
              <a:rPr lang="en-US" smtClean="0"/>
              <a:t>‹#›</a:t>
            </a:fld>
            <a:endParaRPr lang="en-US"/>
          </a:p>
        </p:txBody>
      </p:sp>
    </p:spTree>
    <p:extLst>
      <p:ext uri="{BB962C8B-B14F-4D97-AF65-F5344CB8AC3E}">
        <p14:creationId xmlns:p14="http://schemas.microsoft.com/office/powerpoint/2010/main" val="341136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806C32F-E1FE-455E-9266-83007AD44657}" type="datetimeFigureOut">
              <a:rPr lang="en-US" smtClean="0"/>
              <a:t>8/12/2019</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2E6E36-CF08-4C37-821D-894E376462AB}" type="slidenum">
              <a:rPr lang="en-US" smtClean="0"/>
              <a:t>‹#›</a:t>
            </a:fld>
            <a:endParaRPr lang="en-US"/>
          </a:p>
        </p:txBody>
      </p:sp>
    </p:spTree>
    <p:extLst>
      <p:ext uri="{BB962C8B-B14F-4D97-AF65-F5344CB8AC3E}">
        <p14:creationId xmlns:p14="http://schemas.microsoft.com/office/powerpoint/2010/main" val="3943952247"/>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amanda.m.kramer@state.or.us" TargetMode="External"/><Relationship Id="rId2" Type="http://schemas.openxmlformats.org/officeDocument/2006/relationships/hyperlink" Target="mailto:oregon.icpc@state.or.us" TargetMode="External"/><Relationship Id="rId1" Type="http://schemas.openxmlformats.org/officeDocument/2006/relationships/slideLayout" Target="../slideLayouts/slideLayout7.xml"/><Relationship Id="rId6" Type="http://schemas.openxmlformats.org/officeDocument/2006/relationships/hyperlink" Target="mailto:margarita.s.salazar@state.or.us" TargetMode="External"/><Relationship Id="rId5" Type="http://schemas.openxmlformats.org/officeDocument/2006/relationships/hyperlink" Target="mailto:lillian.e.axen@state.or.us" TargetMode="External"/><Relationship Id="rId4" Type="http://schemas.openxmlformats.org/officeDocument/2006/relationships/hyperlink" Target="mailto:marcy.m.stenerson@state.or.u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dhs.state.or.us/policy/childwelfare/icpc_tools.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02C6-9A50-4EB7-A633-F174BD7ED295}"/>
              </a:ext>
            </a:extLst>
          </p:cNvPr>
          <p:cNvSpPr>
            <a:spLocks noGrp="1"/>
          </p:cNvSpPr>
          <p:nvPr>
            <p:ph type="ctrTitle"/>
          </p:nvPr>
        </p:nvSpPr>
        <p:spPr>
          <a:xfrm>
            <a:off x="74998" y="978296"/>
            <a:ext cx="8993501" cy="929222"/>
          </a:xfrm>
        </p:spPr>
        <p:txBody>
          <a:bodyPr>
            <a:normAutofit fontScale="90000"/>
          </a:bodyPr>
          <a:lstStyle/>
          <a:p>
            <a:pPr algn="l"/>
            <a:r>
              <a:rPr lang="en-US" dirty="0">
                <a:latin typeface="+mn-lt"/>
              </a:rPr>
              <a:t>Interstate compact on the placement of children (</a:t>
            </a:r>
            <a:r>
              <a:rPr lang="en-US" dirty="0" err="1">
                <a:latin typeface="+mn-lt"/>
              </a:rPr>
              <a:t>icpc</a:t>
            </a:r>
            <a:r>
              <a:rPr lang="en-US" dirty="0">
                <a:latin typeface="+mn-lt"/>
              </a:rPr>
              <a:t>)</a:t>
            </a:r>
            <a:endParaRPr lang="en-US" dirty="0">
              <a:latin typeface="Lucida Sans" panose="020B0602030504020204" pitchFamily="34" charset="0"/>
            </a:endParaRPr>
          </a:p>
        </p:txBody>
      </p:sp>
      <p:sp>
        <p:nvSpPr>
          <p:cNvPr id="3" name="Rectangle 2">
            <a:extLst>
              <a:ext uri="{FF2B5EF4-FFF2-40B4-BE49-F238E27FC236}">
                <a16:creationId xmlns:a16="http://schemas.microsoft.com/office/drawing/2014/main" id="{DD1274DD-AAB9-4729-B1E4-09C35AD6DEC6}"/>
              </a:ext>
            </a:extLst>
          </p:cNvPr>
          <p:cNvSpPr/>
          <p:nvPr/>
        </p:nvSpPr>
        <p:spPr>
          <a:xfrm>
            <a:off x="4079846" y="2262547"/>
            <a:ext cx="6096000" cy="4247317"/>
          </a:xfrm>
          <a:prstGeom prst="rect">
            <a:avLst/>
          </a:prstGeom>
        </p:spPr>
        <p:txBody>
          <a:bodyPr>
            <a:spAutoFit/>
          </a:bodyPr>
          <a:lstStyle/>
          <a:p>
            <a:pPr marL="228600" lvl="0" indent="-228600" defTabSz="914400">
              <a:spcBef>
                <a:spcPts val="1000"/>
              </a:spcBef>
              <a:buFont typeface="Arial" panose="020B0604020202020204" pitchFamily="34" charset="0"/>
              <a:buChar char="•"/>
            </a:pPr>
            <a:r>
              <a:rPr lang="en-US" sz="2000" b="1" dirty="0">
                <a:solidFill>
                  <a:prstClr val="white"/>
                </a:solidFill>
                <a:effectLst>
                  <a:outerShdw blurRad="50800" dist="38100" dir="2700000" algn="tl" rotWithShape="0">
                    <a:srgbClr val="000000">
                      <a:alpha val="48000"/>
                    </a:srgbClr>
                  </a:outerShdw>
                </a:effectLst>
                <a:latin typeface="Lucida Sans" panose="020B0602030504020204" pitchFamily="34" charset="0"/>
              </a:rPr>
              <a:t>A binding agreement adopted by all 50 states, the District of Columbia, and the US Virgin Islands.</a:t>
            </a:r>
          </a:p>
          <a:p>
            <a:pPr marL="228600" lvl="0" indent="-228600" defTabSz="914400">
              <a:spcBef>
                <a:spcPts val="1000"/>
              </a:spcBef>
              <a:buFont typeface="Arial" panose="020B0604020202020204" pitchFamily="34" charset="0"/>
              <a:buChar char="•"/>
            </a:pPr>
            <a:r>
              <a:rPr lang="en-US" sz="2000" b="1" dirty="0">
                <a:solidFill>
                  <a:prstClr val="white"/>
                </a:solidFill>
                <a:effectLst>
                  <a:outerShdw blurRad="50800" dist="38100" dir="2700000" algn="tl" rotWithShape="0">
                    <a:srgbClr val="000000">
                      <a:alpha val="48000"/>
                    </a:srgbClr>
                  </a:outerShdw>
                </a:effectLst>
                <a:latin typeface="Lucida Sans" panose="020B0602030504020204" pitchFamily="34" charset="0"/>
              </a:rPr>
              <a:t>Provides legal and financial protection to children placed out of state.</a:t>
            </a:r>
          </a:p>
          <a:p>
            <a:pPr marL="228600" lvl="0" indent="-228600" defTabSz="914400">
              <a:spcBef>
                <a:spcPts val="1000"/>
              </a:spcBef>
              <a:buFont typeface="Arial" panose="020B0604020202020204" pitchFamily="34" charset="0"/>
              <a:buChar char="•"/>
            </a:pPr>
            <a:r>
              <a:rPr lang="en-US" sz="2000" b="1" dirty="0">
                <a:solidFill>
                  <a:prstClr val="white"/>
                </a:solidFill>
                <a:effectLst>
                  <a:outerShdw blurRad="50800" dist="38100" dir="2700000" algn="tl" rotWithShape="0">
                    <a:srgbClr val="000000">
                      <a:alpha val="48000"/>
                    </a:srgbClr>
                  </a:outerShdw>
                </a:effectLst>
                <a:latin typeface="Lucida Sans" panose="020B0602030504020204" pitchFamily="34" charset="0"/>
              </a:rPr>
              <a:t>Ensures safety of the placement prior to the move and continued monitoring after.</a:t>
            </a:r>
          </a:p>
          <a:p>
            <a:pPr marL="228600" lvl="0" indent="-228600" defTabSz="914400">
              <a:spcBef>
                <a:spcPts val="1000"/>
              </a:spcBef>
              <a:buFont typeface="Arial" panose="020B0604020202020204" pitchFamily="34" charset="0"/>
              <a:buChar char="•"/>
            </a:pPr>
            <a:r>
              <a:rPr lang="en-US" sz="2000" b="1" dirty="0">
                <a:solidFill>
                  <a:prstClr val="white"/>
                </a:solidFill>
                <a:effectLst>
                  <a:outerShdw blurRad="50800" dist="38100" dir="2700000" algn="tl" rotWithShape="0">
                    <a:srgbClr val="000000">
                      <a:alpha val="48000"/>
                    </a:srgbClr>
                  </a:outerShdw>
                </a:effectLst>
                <a:latin typeface="Lucida Sans" panose="020B0602030504020204" pitchFamily="34" charset="0"/>
              </a:rPr>
              <a:t>ORS 417.010 – 417.990</a:t>
            </a:r>
          </a:p>
          <a:p>
            <a:pPr marL="228600" lvl="0" indent="-228600" defTabSz="914400">
              <a:spcBef>
                <a:spcPts val="1000"/>
              </a:spcBef>
              <a:buFont typeface="Arial" panose="020B0604020202020204" pitchFamily="34" charset="0"/>
              <a:buChar char="•"/>
            </a:pPr>
            <a:r>
              <a:rPr lang="en-US" sz="2000" b="1" dirty="0">
                <a:solidFill>
                  <a:prstClr val="white"/>
                </a:solidFill>
                <a:effectLst>
                  <a:outerShdw blurRad="50800" dist="38100" dir="2700000" algn="tl" rotWithShape="0">
                    <a:srgbClr val="000000">
                      <a:alpha val="48000"/>
                    </a:srgbClr>
                  </a:outerShdw>
                </a:effectLst>
                <a:latin typeface="Lucida Sans" panose="020B0602030504020204" pitchFamily="34" charset="0"/>
              </a:rPr>
              <a:t>OAR 413-040-0200 – OAR 413-040-330</a:t>
            </a:r>
          </a:p>
          <a:p>
            <a:pPr marL="228600" lvl="0" indent="-228600" defTabSz="914400">
              <a:spcBef>
                <a:spcPts val="1000"/>
              </a:spcBef>
              <a:buFont typeface="Arial" panose="020B0604020202020204" pitchFamily="34" charset="0"/>
              <a:buChar char="•"/>
            </a:pPr>
            <a:endParaRPr lang="en-US" sz="2000" b="1" dirty="0">
              <a:solidFill>
                <a:prstClr val="white"/>
              </a:solidFill>
              <a:effectLst>
                <a:outerShdw blurRad="50800" dist="38100" dir="2700000" algn="tl" rotWithShape="0">
                  <a:srgbClr val="000000">
                    <a:alpha val="48000"/>
                  </a:srgbClr>
                </a:outerShdw>
              </a:effectLst>
              <a:latin typeface="Lucida Sans" panose="020B0602030504020204" pitchFamily="34" charset="0"/>
            </a:endParaRPr>
          </a:p>
          <a:p>
            <a:pPr marL="228600" lvl="0" indent="-228600" defTabSz="914400">
              <a:spcBef>
                <a:spcPts val="1000"/>
              </a:spcBef>
              <a:buFont typeface="Arial" panose="020B0604020202020204" pitchFamily="34" charset="0"/>
              <a:buChar char="•"/>
            </a:pPr>
            <a:endParaRPr lang="en-US" sz="2000" b="1" dirty="0">
              <a:solidFill>
                <a:prstClr val="white"/>
              </a:solidFill>
              <a:effectLst>
                <a:outerShdw blurRad="50800" dist="38100" dir="2700000" algn="tl" rotWithShape="0">
                  <a:srgbClr val="000000">
                    <a:alpha val="48000"/>
                  </a:srgbClr>
                </a:outerShdw>
              </a:effectLst>
              <a:latin typeface="Lucida Sans" panose="020B0602030504020204" pitchFamily="34" charset="0"/>
            </a:endParaRPr>
          </a:p>
        </p:txBody>
      </p:sp>
      <p:pic>
        <p:nvPicPr>
          <p:cNvPr id="4" name="Picture 5">
            <a:extLst>
              <a:ext uri="{FF2B5EF4-FFF2-40B4-BE49-F238E27FC236}">
                <a16:creationId xmlns:a16="http://schemas.microsoft.com/office/drawing/2014/main" id="{5517DE1A-2D09-419E-A781-DFB389136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210" y="2766227"/>
            <a:ext cx="1857375"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37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8C8DC-98D8-4D5E-B206-3D98D66DFA34}"/>
              </a:ext>
            </a:extLst>
          </p:cNvPr>
          <p:cNvSpPr txBox="1"/>
          <p:nvPr/>
        </p:nvSpPr>
        <p:spPr>
          <a:xfrm>
            <a:off x="1887523" y="612396"/>
            <a:ext cx="6644081" cy="400110"/>
          </a:xfrm>
          <a:prstGeom prst="rect">
            <a:avLst/>
          </a:prstGeom>
          <a:noFill/>
        </p:spPr>
        <p:txBody>
          <a:bodyPr wrap="square" rtlCol="0">
            <a:spAutoFit/>
          </a:bodyPr>
          <a:lstStyle/>
          <a:p>
            <a:pPr algn="ctr"/>
            <a:r>
              <a:rPr lang="en-US" altLang="en-US" sz="2000" dirty="0">
                <a:latin typeface="Lucida Sans" panose="020B0602030504020204" pitchFamily="34" charset="0"/>
              </a:rPr>
              <a:t>Visits - ICPC Regulation 9</a:t>
            </a:r>
            <a:endParaRPr lang="en-US" sz="2000" dirty="0">
              <a:latin typeface="Lucida Sans" panose="020B0602030504020204" pitchFamily="34" charset="0"/>
            </a:endParaRPr>
          </a:p>
        </p:txBody>
      </p:sp>
      <p:sp>
        <p:nvSpPr>
          <p:cNvPr id="3" name="TextBox 2">
            <a:extLst>
              <a:ext uri="{FF2B5EF4-FFF2-40B4-BE49-F238E27FC236}">
                <a16:creationId xmlns:a16="http://schemas.microsoft.com/office/drawing/2014/main" id="{64747556-845A-4D34-8F5F-BD4ACC1CB678}"/>
              </a:ext>
            </a:extLst>
          </p:cNvPr>
          <p:cNvSpPr txBox="1"/>
          <p:nvPr/>
        </p:nvSpPr>
        <p:spPr>
          <a:xfrm>
            <a:off x="1031846" y="1450917"/>
            <a:ext cx="9160778" cy="3145476"/>
          </a:xfrm>
          <a:prstGeom prst="rect">
            <a:avLst/>
          </a:prstGeom>
          <a:noFill/>
        </p:spPr>
        <p:txBody>
          <a:bodyPr wrap="square" rtlCol="0">
            <a:spAutoFit/>
          </a:bodyPr>
          <a:lstStyle/>
          <a:p>
            <a:pPr>
              <a:lnSpc>
                <a:spcPct val="80000"/>
              </a:lnSpc>
            </a:pPr>
            <a:r>
              <a:rPr lang="en-US" altLang="en-US" dirty="0"/>
              <a:t>A child traveling out of state is considered to be on a </a:t>
            </a:r>
            <a:r>
              <a:rPr lang="en-US" altLang="en-US" b="1" i="1" dirty="0">
                <a:solidFill>
                  <a:schemeClr val="hlink"/>
                </a:solidFill>
              </a:rPr>
              <a:t>visit</a:t>
            </a:r>
            <a:r>
              <a:rPr lang="en-US" altLang="en-US" dirty="0"/>
              <a:t> when:</a:t>
            </a:r>
          </a:p>
          <a:p>
            <a:pPr>
              <a:lnSpc>
                <a:spcPct val="80000"/>
              </a:lnSpc>
            </a:pPr>
            <a:endParaRPr lang="en-US" altLang="en-US" dirty="0"/>
          </a:p>
          <a:p>
            <a:pPr marL="285750" indent="-285750">
              <a:lnSpc>
                <a:spcPct val="80000"/>
              </a:lnSpc>
              <a:buFont typeface="Arial" panose="020B0604020202020204" pitchFamily="34" charset="0"/>
              <a:buChar char="•"/>
            </a:pPr>
            <a:r>
              <a:rPr lang="en-US" altLang="en-US" dirty="0"/>
              <a:t>It is for a brief social or cultural experience; </a:t>
            </a:r>
            <a:r>
              <a:rPr lang="en-US" altLang="en-US" b="1" dirty="0"/>
              <a:t>and</a:t>
            </a:r>
          </a:p>
          <a:p>
            <a:pPr>
              <a:lnSpc>
                <a:spcPct val="80000"/>
              </a:lnSpc>
            </a:pPr>
            <a:endParaRPr lang="en-US" altLang="en-US" b="1" dirty="0"/>
          </a:p>
          <a:p>
            <a:pPr marL="285750" indent="-285750">
              <a:lnSpc>
                <a:spcPct val="80000"/>
              </a:lnSpc>
              <a:buFont typeface="Arial" panose="020B0604020202020204" pitchFamily="34" charset="0"/>
              <a:buChar char="•"/>
            </a:pPr>
            <a:r>
              <a:rPr lang="en-US" altLang="en-US" dirty="0"/>
              <a:t>The visit has a definite end date; </a:t>
            </a:r>
            <a:r>
              <a:rPr lang="en-US" altLang="en-US" b="1" dirty="0"/>
              <a:t>and</a:t>
            </a:r>
          </a:p>
          <a:p>
            <a:pPr>
              <a:lnSpc>
                <a:spcPct val="80000"/>
              </a:lnSpc>
            </a:pPr>
            <a:endParaRPr lang="en-US" altLang="en-US" b="1" dirty="0"/>
          </a:p>
          <a:p>
            <a:pPr marL="285750" indent="-285750">
              <a:lnSpc>
                <a:spcPct val="80000"/>
              </a:lnSpc>
              <a:buFont typeface="Arial" panose="020B0604020202020204" pitchFamily="34" charset="0"/>
              <a:buChar char="•"/>
            </a:pPr>
            <a:r>
              <a:rPr lang="en-US" altLang="en-US" dirty="0"/>
              <a:t>The visit is no longer than 30 days, or begins and ends within a school vacation; </a:t>
            </a:r>
            <a:r>
              <a:rPr lang="en-US" altLang="en-US" b="1" dirty="0"/>
              <a:t>and</a:t>
            </a:r>
            <a:r>
              <a:rPr lang="en-US" altLang="en-US" dirty="0"/>
              <a:t> </a:t>
            </a:r>
          </a:p>
          <a:p>
            <a:pPr>
              <a:lnSpc>
                <a:spcPct val="80000"/>
              </a:lnSpc>
            </a:pPr>
            <a:endParaRPr lang="en-US" altLang="en-US" dirty="0"/>
          </a:p>
          <a:p>
            <a:pPr marL="285750" indent="-285750">
              <a:lnSpc>
                <a:spcPct val="80000"/>
              </a:lnSpc>
              <a:buFont typeface="Arial" panose="020B0604020202020204" pitchFamily="34" charset="0"/>
              <a:buChar char="•"/>
            </a:pPr>
            <a:r>
              <a:rPr lang="en-US" altLang="en-US" dirty="0"/>
              <a:t>There has been </a:t>
            </a:r>
            <a:r>
              <a:rPr lang="en-US" altLang="en-US" b="1" dirty="0"/>
              <a:t>no </a:t>
            </a:r>
            <a:r>
              <a:rPr lang="en-US" altLang="en-US" dirty="0"/>
              <a:t>request for a home study or supervision. </a:t>
            </a:r>
          </a:p>
          <a:p>
            <a:pPr marL="285750" indent="-285750">
              <a:lnSpc>
                <a:spcPct val="80000"/>
              </a:lnSpc>
              <a:buFont typeface="Arial" panose="020B0604020202020204" pitchFamily="34" charset="0"/>
              <a:buChar char="•"/>
            </a:pPr>
            <a:endParaRPr lang="en-US" altLang="en-US" dirty="0"/>
          </a:p>
          <a:p>
            <a:pPr>
              <a:lnSpc>
                <a:spcPct val="80000"/>
              </a:lnSpc>
            </a:pPr>
            <a:endParaRPr lang="en-US" altLang="en-US" b="1" dirty="0">
              <a:solidFill>
                <a:srgbClr val="FF6600"/>
              </a:solidFill>
            </a:endParaRPr>
          </a:p>
          <a:p>
            <a:pPr algn="ctr">
              <a:lnSpc>
                <a:spcPct val="80000"/>
              </a:lnSpc>
            </a:pPr>
            <a:r>
              <a:rPr lang="en-US" altLang="en-US" sz="3200" b="1" dirty="0">
                <a:solidFill>
                  <a:srgbClr val="00B050"/>
                </a:solidFill>
              </a:rPr>
              <a:t>ICPC is not required for visits.</a:t>
            </a:r>
          </a:p>
        </p:txBody>
      </p:sp>
      <p:sp>
        <p:nvSpPr>
          <p:cNvPr id="4" name="TextBox 3">
            <a:extLst>
              <a:ext uri="{FF2B5EF4-FFF2-40B4-BE49-F238E27FC236}">
                <a16:creationId xmlns:a16="http://schemas.microsoft.com/office/drawing/2014/main" id="{0FD9D8B0-B6C0-41DD-815C-BB766415123A}"/>
              </a:ext>
            </a:extLst>
          </p:cNvPr>
          <p:cNvSpPr txBox="1"/>
          <p:nvPr/>
        </p:nvSpPr>
        <p:spPr>
          <a:xfrm>
            <a:off x="1112939" y="5154955"/>
            <a:ext cx="9966121" cy="1015663"/>
          </a:xfrm>
          <a:prstGeom prst="rect">
            <a:avLst/>
          </a:prstGeom>
          <a:noFill/>
        </p:spPr>
        <p:txBody>
          <a:bodyPr wrap="square" rtlCol="0">
            <a:spAutoFit/>
          </a:bodyPr>
          <a:lstStyle/>
          <a:p>
            <a:r>
              <a:rPr lang="en-US" sz="2000" dirty="0"/>
              <a:t>Per Article 1, any request for a home study creates a rebuttable presumption that it is a “placement” rather than a visit.   If a home study is in process and a genuine visit is planned, receiving state needs to be notified in advance. </a:t>
            </a:r>
          </a:p>
        </p:txBody>
      </p:sp>
      <p:pic>
        <p:nvPicPr>
          <p:cNvPr id="9" name="Picture 4" descr="MCj03608940000[1]">
            <a:extLst>
              <a:ext uri="{FF2B5EF4-FFF2-40B4-BE49-F238E27FC236}">
                <a16:creationId xmlns:a16="http://schemas.microsoft.com/office/drawing/2014/main" id="{F7869CF5-28AD-4A2D-8915-5BEC71AAD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996" y="725429"/>
            <a:ext cx="160178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51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A7EE1-CEBE-42A7-864E-9B295D012347}"/>
              </a:ext>
            </a:extLst>
          </p:cNvPr>
          <p:cNvSpPr>
            <a:spLocks noGrp="1"/>
          </p:cNvSpPr>
          <p:nvPr>
            <p:ph sz="half" idx="1"/>
          </p:nvPr>
        </p:nvSpPr>
        <p:spPr>
          <a:xfrm>
            <a:off x="724992" y="478172"/>
            <a:ext cx="6925768" cy="6102991"/>
          </a:xfrm>
        </p:spPr>
        <p:txBody>
          <a:bodyPr>
            <a:noAutofit/>
          </a:bodyPr>
          <a:lstStyle/>
          <a:p>
            <a:pPr marL="0" indent="0">
              <a:buNone/>
            </a:pPr>
            <a:r>
              <a:rPr lang="en-US" dirty="0"/>
              <a:t>Important to Remember:</a:t>
            </a:r>
          </a:p>
          <a:p>
            <a:pPr marL="0" indent="0">
              <a:buNone/>
            </a:pPr>
            <a:endParaRPr lang="en-US" dirty="0"/>
          </a:p>
          <a:p>
            <a:pPr marL="457200" indent="-457200">
              <a:buAutoNum type="arabicParenR"/>
            </a:pPr>
            <a:r>
              <a:rPr lang="en-US" dirty="0"/>
              <a:t>No placement may occur prior to approval from receiving state’s ICPC office.</a:t>
            </a:r>
          </a:p>
          <a:p>
            <a:pPr marL="457200" indent="-457200">
              <a:buAutoNum type="arabicParenR"/>
            </a:pPr>
            <a:r>
              <a:rPr lang="en-US" dirty="0"/>
              <a:t>Court must maintain jurisdiction until appropriate authority in receiving state agrees in writing.     (Article 5)</a:t>
            </a:r>
          </a:p>
          <a:p>
            <a:pPr marL="457200" indent="-457200">
              <a:buAutoNum type="arabicParenR"/>
            </a:pPr>
            <a:r>
              <a:rPr lang="en-US" dirty="0"/>
              <a:t>Cannot circumvent ICPC by appointing guardian.  </a:t>
            </a:r>
            <a:r>
              <a:rPr lang="en-US" u="sng" dirty="0"/>
              <a:t>Department of Human Services v. A.B.</a:t>
            </a:r>
            <a:r>
              <a:rPr lang="en-US" dirty="0"/>
              <a:t>, 286 Or. App. 578 (2017) and </a:t>
            </a:r>
            <a:r>
              <a:rPr lang="en-US" u="sng" dirty="0"/>
              <a:t>State ex.  Rel. Juvenile Dept. of Curry County v. Campbell</a:t>
            </a:r>
            <a:r>
              <a:rPr lang="en-US" dirty="0"/>
              <a:t>, 178 Or. App. 271 (2001)</a:t>
            </a:r>
          </a:p>
          <a:p>
            <a:pPr marL="457200" indent="-457200">
              <a:buAutoNum type="arabicParenR"/>
            </a:pPr>
            <a:endParaRPr lang="en-US" dirty="0"/>
          </a:p>
          <a:p>
            <a:pPr marL="457200" indent="-457200">
              <a:buAutoNum type="arabicParenR"/>
            </a:pPr>
            <a:endParaRPr lang="en-US" dirty="0"/>
          </a:p>
          <a:p>
            <a:pPr marL="0" indent="0">
              <a:buNone/>
            </a:pPr>
            <a:endParaRPr lang="en-US" dirty="0"/>
          </a:p>
        </p:txBody>
      </p:sp>
    </p:spTree>
    <p:extLst>
      <p:ext uri="{BB962C8B-B14F-4D97-AF65-F5344CB8AC3E}">
        <p14:creationId xmlns:p14="http://schemas.microsoft.com/office/powerpoint/2010/main" val="239014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PC State Pages - Google Chrome">
            <a:extLst>
              <a:ext uri="{FF2B5EF4-FFF2-40B4-BE49-F238E27FC236}">
                <a16:creationId xmlns:a16="http://schemas.microsoft.com/office/drawing/2014/main" id="{1983DC5A-70E2-48DA-9AF8-8CFC10377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6654800"/>
          </a:xfrm>
          <a:prstGeom prst="rect">
            <a:avLst/>
          </a:prstGeom>
        </p:spPr>
      </p:pic>
    </p:spTree>
    <p:extLst>
      <p:ext uri="{BB962C8B-B14F-4D97-AF65-F5344CB8AC3E}">
        <p14:creationId xmlns:p14="http://schemas.microsoft.com/office/powerpoint/2010/main" val="364137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regon ICPC Processing | ICPC State Pages - Google Chrome">
            <a:extLst>
              <a:ext uri="{FF2B5EF4-FFF2-40B4-BE49-F238E27FC236}">
                <a16:creationId xmlns:a16="http://schemas.microsoft.com/office/drawing/2014/main" id="{8E8808B0-C09C-412B-8A98-1D21C6711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6654800"/>
          </a:xfrm>
          <a:prstGeom prst="rect">
            <a:avLst/>
          </a:prstGeom>
        </p:spPr>
      </p:pic>
    </p:spTree>
    <p:extLst>
      <p:ext uri="{BB962C8B-B14F-4D97-AF65-F5344CB8AC3E}">
        <p14:creationId xmlns:p14="http://schemas.microsoft.com/office/powerpoint/2010/main" val="410790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3D81CD-A891-4980-97AE-6C503CB801B4}"/>
              </a:ext>
            </a:extLst>
          </p:cNvPr>
          <p:cNvSpPr/>
          <p:nvPr/>
        </p:nvSpPr>
        <p:spPr>
          <a:xfrm>
            <a:off x="2334936" y="3856568"/>
            <a:ext cx="6096000" cy="1938992"/>
          </a:xfrm>
          <a:prstGeom prst="rect">
            <a:avLst/>
          </a:prstGeom>
        </p:spPr>
        <p:txBody>
          <a:bodyPr>
            <a:spAutoFit/>
          </a:bodyPr>
          <a:lstStyle/>
          <a:p>
            <a:r>
              <a:rPr lang="en-US" altLang="en-US" sz="2400" dirty="0"/>
              <a:t>Federal law requires interstate home studies to be completed within 60 days. </a:t>
            </a:r>
          </a:p>
          <a:p>
            <a:r>
              <a:rPr lang="en-US" altLang="en-US" sz="2400" dirty="0"/>
              <a:t> </a:t>
            </a:r>
          </a:p>
          <a:p>
            <a:r>
              <a:rPr lang="en-US" altLang="en-US" sz="2400" dirty="0"/>
              <a:t>Placement must be made within 6 months of approval.</a:t>
            </a:r>
          </a:p>
        </p:txBody>
      </p:sp>
      <p:sp>
        <p:nvSpPr>
          <p:cNvPr id="3" name="Rectangle 2">
            <a:extLst>
              <a:ext uri="{FF2B5EF4-FFF2-40B4-BE49-F238E27FC236}">
                <a16:creationId xmlns:a16="http://schemas.microsoft.com/office/drawing/2014/main" id="{DFBE3D92-884A-4FBD-A87B-083D91563CEC}"/>
              </a:ext>
            </a:extLst>
          </p:cNvPr>
          <p:cNvSpPr/>
          <p:nvPr/>
        </p:nvSpPr>
        <p:spPr>
          <a:xfrm>
            <a:off x="2334936" y="1120676"/>
            <a:ext cx="6096000" cy="2308324"/>
          </a:xfrm>
          <a:prstGeom prst="rect">
            <a:avLst/>
          </a:prstGeom>
        </p:spPr>
        <p:txBody>
          <a:bodyPr>
            <a:spAutoFit/>
          </a:bodyPr>
          <a:lstStyle/>
          <a:p>
            <a:r>
              <a:rPr lang="en-US" sz="2400" dirty="0"/>
              <a:t>Prior to ICPC placement, a home study (including criminal background and CPS history checks) must be completed in the receiving state, and placement approval from the receiving state’s ICPC office  must be obtained</a:t>
            </a:r>
          </a:p>
        </p:txBody>
      </p:sp>
      <p:pic>
        <p:nvPicPr>
          <p:cNvPr id="4" name="Picture 4" descr="MCj03963040000[1]">
            <a:extLst>
              <a:ext uri="{FF2B5EF4-FFF2-40B4-BE49-F238E27FC236}">
                <a16:creationId xmlns:a16="http://schemas.microsoft.com/office/drawing/2014/main" id="{73615714-814E-4CE4-ABF9-B6D302370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2327" y="1617677"/>
            <a:ext cx="16732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60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1365F4-7228-49B6-A8FF-AE0CD8F02147}"/>
              </a:ext>
            </a:extLst>
          </p:cNvPr>
          <p:cNvSpPr txBox="1"/>
          <p:nvPr/>
        </p:nvSpPr>
        <p:spPr>
          <a:xfrm>
            <a:off x="989902" y="474345"/>
            <a:ext cx="9991288" cy="5909310"/>
          </a:xfrm>
          <a:prstGeom prst="rect">
            <a:avLst/>
          </a:prstGeom>
          <a:noFill/>
        </p:spPr>
        <p:txBody>
          <a:bodyPr wrap="square" rtlCol="0">
            <a:spAutoFit/>
          </a:bodyPr>
          <a:lstStyle/>
          <a:p>
            <a:r>
              <a:rPr lang="en-US" dirty="0"/>
              <a:t>Oregon has  a “Border Agreements” with Washington and Idaho which can be used  in a limited number of cases to obtain “provisional placement” approval within 7 working days.</a:t>
            </a:r>
          </a:p>
          <a:p>
            <a:endParaRPr lang="en-US" dirty="0"/>
          </a:p>
          <a:p>
            <a:r>
              <a:rPr lang="en-US" dirty="0"/>
              <a:t>Only certain counties are eligible to use.</a:t>
            </a:r>
          </a:p>
          <a:p>
            <a:endParaRPr lang="en-US" dirty="0"/>
          </a:p>
          <a:p>
            <a:r>
              <a:rPr lang="en-US" dirty="0"/>
              <a:t>Washington Placement must be made within 20 calendar days of approval.</a:t>
            </a:r>
          </a:p>
          <a:p>
            <a:endParaRPr lang="en-US" dirty="0"/>
          </a:p>
          <a:p>
            <a:r>
              <a:rPr lang="en-US" dirty="0"/>
              <a:t>ICPC continues to apply.  Full home study process will still be necessary in order for placement to receive final full approval. </a:t>
            </a:r>
          </a:p>
          <a:p>
            <a:endParaRPr lang="en-US" dirty="0"/>
          </a:p>
          <a:p>
            <a:r>
              <a:rPr lang="en-US" dirty="0"/>
              <a:t>Proposed placement must be with a relative or with a person “with whom the child has an established relationship and with whom the child has spent a substantial amount of time.”</a:t>
            </a:r>
          </a:p>
          <a:p>
            <a:r>
              <a:rPr lang="en-US" dirty="0"/>
              <a:t> </a:t>
            </a:r>
          </a:p>
          <a:p>
            <a:r>
              <a:rPr lang="en-US" dirty="0"/>
              <a:t> Children must be in the legal custody of DHS.</a:t>
            </a:r>
          </a:p>
          <a:p>
            <a:endParaRPr lang="en-US" dirty="0"/>
          </a:p>
          <a:p>
            <a:r>
              <a:rPr lang="en-US" dirty="0"/>
              <a:t>Children cannot be physically residing in the home of the prospective placement family (including “visits”) at any time unless and until the placement is approved in writing according to the terms of the border agreement.</a:t>
            </a:r>
          </a:p>
          <a:p>
            <a:endParaRPr lang="en-US" dirty="0"/>
          </a:p>
          <a:p>
            <a:endParaRPr lang="en-US" dirty="0"/>
          </a:p>
          <a:p>
            <a:endParaRPr lang="en-US" dirty="0"/>
          </a:p>
        </p:txBody>
      </p:sp>
    </p:spTree>
    <p:extLst>
      <p:ext uri="{BB962C8B-B14F-4D97-AF65-F5344CB8AC3E}">
        <p14:creationId xmlns:p14="http://schemas.microsoft.com/office/powerpoint/2010/main" val="16961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53736" y="90916"/>
            <a:ext cx="10353761" cy="1326321"/>
          </a:xfrm>
        </p:spPr>
        <p:txBody>
          <a:bodyPr/>
          <a:lstStyle/>
          <a:p>
            <a:r>
              <a:rPr lang="en-US" sz="3600" i="1" dirty="0"/>
              <a:t>Counties</a:t>
            </a:r>
            <a:r>
              <a:rPr lang="en-US" sz="3600" i="1" dirty="0">
                <a:solidFill>
                  <a:srgbClr val="002060"/>
                </a:solidFill>
              </a:rPr>
              <a:t> </a:t>
            </a:r>
            <a:r>
              <a:rPr lang="en-US" sz="3600" i="1" dirty="0"/>
              <a:t>eligible to use the agreement</a:t>
            </a:r>
          </a:p>
        </p:txBody>
      </p:sp>
      <p:sp>
        <p:nvSpPr>
          <p:cNvPr id="6147" name="Rectangle 3"/>
          <p:cNvSpPr>
            <a:spLocks noGrp="1" noChangeArrowheads="1"/>
          </p:cNvSpPr>
          <p:nvPr>
            <p:ph type="body" idx="1"/>
          </p:nvPr>
        </p:nvSpPr>
        <p:spPr>
          <a:xfrm>
            <a:off x="4567909" y="1231086"/>
            <a:ext cx="5334000" cy="4525963"/>
          </a:xfrm>
        </p:spPr>
        <p:txBody>
          <a:bodyPr/>
          <a:lstStyle/>
          <a:p>
            <a:pPr>
              <a:lnSpc>
                <a:spcPct val="80000"/>
              </a:lnSpc>
              <a:buFontTx/>
              <a:buNone/>
            </a:pPr>
            <a:endParaRPr lang="en-US" sz="2400" dirty="0">
              <a:solidFill>
                <a:srgbClr val="800000"/>
              </a:solidFill>
            </a:endParaRPr>
          </a:p>
          <a:p>
            <a:pPr>
              <a:lnSpc>
                <a:spcPct val="80000"/>
              </a:lnSpc>
              <a:buFontTx/>
              <a:buNone/>
            </a:pPr>
            <a:r>
              <a:rPr lang="en-US" sz="2400" dirty="0">
                <a:solidFill>
                  <a:srgbClr val="800000"/>
                </a:solidFill>
              </a:rPr>
              <a:t>	</a:t>
            </a:r>
            <a:r>
              <a:rPr lang="en-US" sz="2800" dirty="0"/>
              <a:t>In Washington: </a:t>
            </a:r>
            <a:r>
              <a:rPr lang="en-US" sz="2800" u="sng" dirty="0"/>
              <a:t>Benton, Clark, Cowlitz, Franklin, Pacific, </a:t>
            </a:r>
            <a:r>
              <a:rPr lang="en-US" sz="2800" u="sng" dirty="0" err="1"/>
              <a:t>Wahiakum</a:t>
            </a:r>
            <a:r>
              <a:rPr lang="en-US" sz="2800" u="sng" dirty="0"/>
              <a:t>, Walla Walla, Skamania and Klickitat</a:t>
            </a:r>
          </a:p>
          <a:p>
            <a:pPr>
              <a:lnSpc>
                <a:spcPct val="80000"/>
              </a:lnSpc>
              <a:buFontTx/>
              <a:buNone/>
            </a:pPr>
            <a:endParaRPr lang="en-US" sz="2400" dirty="0">
              <a:solidFill>
                <a:srgbClr val="CC3300"/>
              </a:solidFill>
            </a:endParaRPr>
          </a:p>
          <a:p>
            <a:pPr>
              <a:lnSpc>
                <a:spcPct val="80000"/>
              </a:lnSpc>
              <a:buFontTx/>
              <a:buNone/>
            </a:pPr>
            <a:r>
              <a:rPr lang="en-US" sz="2400" dirty="0">
                <a:solidFill>
                  <a:srgbClr val="CC3300"/>
                </a:solidFill>
              </a:rPr>
              <a:t>	</a:t>
            </a:r>
            <a:r>
              <a:rPr lang="en-US" sz="2800" dirty="0"/>
              <a:t>In Oregon: </a:t>
            </a:r>
            <a:r>
              <a:rPr lang="en-US" sz="2800" u="sng" dirty="0"/>
              <a:t>Clackamas, Clatsop, Columbia, Morrow, </a:t>
            </a:r>
            <a:r>
              <a:rPr lang="en-US" sz="2800" u="sng" dirty="0" err="1"/>
              <a:t>Multnomah,Umatilla</a:t>
            </a:r>
            <a:r>
              <a:rPr lang="en-US" sz="2800" u="sng" dirty="0"/>
              <a:t>, Washington, Sherman, Gilliam, Wasco and Hood River</a:t>
            </a:r>
          </a:p>
        </p:txBody>
      </p:sp>
      <p:pic>
        <p:nvPicPr>
          <p:cNvPr id="6152" name="Picture 8" descr="MC90043743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324" y="874449"/>
            <a:ext cx="2362997"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MC90043741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324" y="3621352"/>
            <a:ext cx="2304843" cy="1844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238DF14-E758-4D64-A114-DA3C17184EEF}"/>
              </a:ext>
            </a:extLst>
          </p:cNvPr>
          <p:cNvSpPr txBox="1"/>
          <p:nvPr/>
        </p:nvSpPr>
        <p:spPr>
          <a:xfrm>
            <a:off x="738232" y="5983551"/>
            <a:ext cx="9462782" cy="646331"/>
          </a:xfrm>
          <a:prstGeom prst="rect">
            <a:avLst/>
          </a:prstGeom>
          <a:noFill/>
        </p:spPr>
        <p:txBody>
          <a:bodyPr wrap="square" rtlCol="0">
            <a:spAutoFit/>
          </a:bodyPr>
          <a:lstStyle/>
          <a:p>
            <a:r>
              <a:rPr lang="en-US" dirty="0"/>
              <a:t>**Idaho Agreement only applies to Malheur and Payette Counties and is limited to 10 cases per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4BCF55-4ED3-4D6F-A1D7-BE7D4274D9C5}"/>
              </a:ext>
            </a:extLst>
          </p:cNvPr>
          <p:cNvSpPr/>
          <p:nvPr/>
        </p:nvSpPr>
        <p:spPr>
          <a:xfrm>
            <a:off x="61519" y="218114"/>
            <a:ext cx="6096000" cy="6278642"/>
          </a:xfrm>
          <a:prstGeom prst="rect">
            <a:avLst/>
          </a:prstGeom>
        </p:spPr>
        <p:txBody>
          <a:bodyPr>
            <a:spAutoFit/>
          </a:bodyPr>
          <a:lstStyle/>
          <a:p>
            <a:r>
              <a:rPr lang="en-US" sz="1400" b="1" dirty="0">
                <a:latin typeface="Calibri,Bold"/>
              </a:rPr>
              <a:t>CONFERENCE OF CHIEF JUSTICES</a:t>
            </a:r>
          </a:p>
          <a:p>
            <a:r>
              <a:rPr lang="en-US" sz="1400" b="1" dirty="0">
                <a:latin typeface="Calibri,Bold"/>
              </a:rPr>
              <a:t>CONFERENCE OF STATE COURT ADMINSTRATORS</a:t>
            </a:r>
          </a:p>
          <a:p>
            <a:r>
              <a:rPr lang="en-US" sz="1400" b="1" dirty="0">
                <a:latin typeface="Calibri,Bold"/>
              </a:rPr>
              <a:t>Resolution 3</a:t>
            </a:r>
          </a:p>
          <a:p>
            <a:endParaRPr lang="en-US" sz="1400" b="1" dirty="0">
              <a:latin typeface="Calibri,Bold"/>
            </a:endParaRPr>
          </a:p>
          <a:p>
            <a:r>
              <a:rPr lang="en-US" sz="1400" b="1" dirty="0">
                <a:latin typeface="Calibri,Bold"/>
              </a:rPr>
              <a:t>In Support of Increased Judicial Involvement to Expedite Movement of Children Under the Interstate Compact on the Placement of Children</a:t>
            </a:r>
          </a:p>
          <a:p>
            <a:endParaRPr lang="en-US" sz="1400" b="1" dirty="0">
              <a:latin typeface="Calibri,Bold"/>
            </a:endParaRPr>
          </a:p>
          <a:p>
            <a:r>
              <a:rPr lang="en-US" sz="1400" dirty="0">
                <a:latin typeface="Calibri" panose="020F0502020204030204" pitchFamily="34" charset="0"/>
              </a:rPr>
              <a:t>WHEREAS, the Conference of Chief Justices and the Conference of State Court Administrators understand the need to expedite the placement of abused and neglected children in safe and permanent homes, and that in some cases the best placement is in another state, which requires interstate cooperation and collaboration; and</a:t>
            </a:r>
          </a:p>
          <a:p>
            <a:endParaRPr lang="en-US" sz="1400" dirty="0">
              <a:latin typeface="Calibri" panose="020F0502020204030204" pitchFamily="34" charset="0"/>
            </a:endParaRPr>
          </a:p>
          <a:p>
            <a:r>
              <a:rPr lang="en-US" sz="1400" dirty="0">
                <a:latin typeface="Calibri" panose="020F0502020204030204" pitchFamily="34" charset="0"/>
              </a:rPr>
              <a:t>WHEREAS, the Interstate Compact for the Placement of Children (ICPC) provides the structure for interstate cooperation and collaboration for these placements; and</a:t>
            </a:r>
          </a:p>
          <a:p>
            <a:endParaRPr lang="en-US" sz="1400" dirty="0">
              <a:solidFill>
                <a:prstClr val="white"/>
              </a:solidFill>
              <a:latin typeface="Calibri" panose="020F0502020204030204" pitchFamily="34" charset="0"/>
            </a:endParaRPr>
          </a:p>
          <a:p>
            <a:r>
              <a:rPr lang="en-US" sz="1400" dirty="0">
                <a:solidFill>
                  <a:prstClr val="white"/>
                </a:solidFill>
                <a:latin typeface="Calibri" panose="020F0502020204030204" pitchFamily="34" charset="0"/>
              </a:rPr>
              <a:t>WHEREAS, in recent years, efforts have been made to update the ICPC and improve the ICPC process to ensure compliance with federally mandated permanency planning timeframes, including passage of the Safe and Timely Interstate Placement of Foster Children Act of 2006 (Public Law 109-239); and</a:t>
            </a:r>
          </a:p>
          <a:p>
            <a:endParaRPr lang="en-US" sz="1400" dirty="0">
              <a:latin typeface="Calibri" panose="020F0502020204030204" pitchFamily="34" charset="0"/>
            </a:endParaRPr>
          </a:p>
          <a:p>
            <a:pPr lvl="0"/>
            <a:r>
              <a:rPr lang="en-US" sz="1400" dirty="0">
                <a:solidFill>
                  <a:prstClr val="white"/>
                </a:solidFill>
                <a:latin typeface="Calibri" panose="020F0502020204030204" pitchFamily="34" charset="0"/>
              </a:rPr>
              <a:t>WHEREAS, despite these efforts, unreasonable delays continue to impede the placement of abused and neglected children in safe and permanent homes; and</a:t>
            </a:r>
          </a:p>
          <a:p>
            <a:pPr lvl="0"/>
            <a:endParaRPr lang="en-US" sz="1200" dirty="0">
              <a:solidFill>
                <a:prstClr val="white"/>
              </a:solidFill>
              <a:latin typeface="Calibri" panose="020F0502020204030204" pitchFamily="34" charset="0"/>
            </a:endParaRPr>
          </a:p>
          <a:p>
            <a:pPr lvl="0"/>
            <a:r>
              <a:rPr lang="en-US" sz="1400" dirty="0">
                <a:solidFill>
                  <a:prstClr val="white"/>
                </a:solidFill>
                <a:latin typeface="Calibri" panose="020F0502020204030204" pitchFamily="34" charset="0"/>
              </a:rPr>
              <a:t>WHEREAS, state courts in sending states have been unable to effectively intervene with the receiving state or county agencies or state ICPC offices to determine the causes for delay or possible solutions;</a:t>
            </a:r>
          </a:p>
          <a:p>
            <a:endParaRPr lang="en-US" sz="1200" dirty="0">
              <a:latin typeface="Calibri" panose="020F0502020204030204" pitchFamily="34" charset="0"/>
            </a:endParaRPr>
          </a:p>
        </p:txBody>
      </p:sp>
      <p:sp>
        <p:nvSpPr>
          <p:cNvPr id="7" name="Rectangle 6">
            <a:extLst>
              <a:ext uri="{FF2B5EF4-FFF2-40B4-BE49-F238E27FC236}">
                <a16:creationId xmlns:a16="http://schemas.microsoft.com/office/drawing/2014/main" id="{DC73789B-CA22-4C98-AF40-A6254BEEB93E}"/>
              </a:ext>
            </a:extLst>
          </p:cNvPr>
          <p:cNvSpPr/>
          <p:nvPr/>
        </p:nvSpPr>
        <p:spPr>
          <a:xfrm>
            <a:off x="6157519" y="596135"/>
            <a:ext cx="6221835" cy="4031873"/>
          </a:xfrm>
          <a:prstGeom prst="rect">
            <a:avLst/>
          </a:prstGeom>
        </p:spPr>
        <p:txBody>
          <a:bodyPr wrap="square">
            <a:spAutoFit/>
          </a:bodyPr>
          <a:lstStyle/>
          <a:p>
            <a:pPr lvl="0"/>
            <a:endParaRPr lang="en-US" dirty="0">
              <a:solidFill>
                <a:prstClr val="white"/>
              </a:solidFill>
              <a:latin typeface="Calibri" panose="020F0502020204030204" pitchFamily="34" charset="0"/>
            </a:endParaRPr>
          </a:p>
          <a:p>
            <a:pPr lvl="0"/>
            <a:endParaRPr lang="en-US" sz="1400" dirty="0">
              <a:solidFill>
                <a:prstClr val="white"/>
              </a:solidFill>
              <a:latin typeface="Calibri" panose="020F0502020204030204" pitchFamily="34" charset="0"/>
            </a:endParaRPr>
          </a:p>
          <a:p>
            <a:pPr lvl="0"/>
            <a:r>
              <a:rPr lang="en-US" sz="1400" dirty="0">
                <a:solidFill>
                  <a:prstClr val="white"/>
                </a:solidFill>
                <a:latin typeface="Calibri" panose="020F0502020204030204" pitchFamily="34" charset="0"/>
              </a:rPr>
              <a:t>NOW, THEREFORE, BE IT RESOLVED that the Conference of Chief Justices and the Conference of State Court Administrators encourage all states and jurisdictions subject to the ICPC to adopt legislation that authorizes judges in sending and receiving states and jurisdictions to communicate with one another regarding the placement of children; and</a:t>
            </a:r>
          </a:p>
          <a:p>
            <a:pPr lvl="0"/>
            <a:endParaRPr lang="en-US" sz="1400" dirty="0">
              <a:solidFill>
                <a:prstClr val="white"/>
              </a:solidFill>
              <a:latin typeface="Calibri" panose="020F0502020204030204" pitchFamily="34" charset="0"/>
            </a:endParaRPr>
          </a:p>
          <a:p>
            <a:pPr lvl="0"/>
            <a:r>
              <a:rPr lang="en-US" sz="1400" dirty="0">
                <a:solidFill>
                  <a:prstClr val="white"/>
                </a:solidFill>
                <a:latin typeface="Calibri" panose="020F0502020204030204" pitchFamily="34" charset="0"/>
              </a:rPr>
              <a:t>BE IT FURTHER RESOLVED that the Conferences encourage all states and jurisdictions subject to the ICPC to adopt legislation that authorizes judges in the receiving state or jurisdiction where placement is sought to hold hearings at the request of judges in sending states or jurisdictions on the status of ICPC home study requests and enter orders to complete those home studies when they are delayed and timely decisions are not made concerning the children involved.</a:t>
            </a:r>
          </a:p>
          <a:p>
            <a:endParaRPr lang="en-US" sz="1400" dirty="0">
              <a:latin typeface="Calibri" panose="020F0502020204030204" pitchFamily="34" charset="0"/>
            </a:endParaRPr>
          </a:p>
          <a:p>
            <a:endParaRPr lang="en-US" sz="1400" dirty="0">
              <a:latin typeface="Calibri" panose="020F0502020204030204" pitchFamily="34" charset="0"/>
            </a:endParaRPr>
          </a:p>
          <a:p>
            <a:r>
              <a:rPr lang="en-US" sz="1400" dirty="0">
                <a:latin typeface="Calibri" panose="020F0502020204030204" pitchFamily="34" charset="0"/>
              </a:rPr>
              <a:t>Adopted as proposed by the CCJ/COSCA Courts, Children, and Families Committee at the 2013 Annual Meeting on July 31, 2013.</a:t>
            </a:r>
            <a:r>
              <a:rPr lang="en-US" sz="1400" dirty="0">
                <a:solidFill>
                  <a:prstClr val="white"/>
                </a:solidFill>
                <a:latin typeface="Calibri" panose="020F0502020204030204" pitchFamily="34" charset="0"/>
              </a:rPr>
              <a:t>Adopted</a:t>
            </a:r>
            <a:endParaRPr lang="en-US" sz="1400" dirty="0">
              <a:solidFill>
                <a:prstClr val="white"/>
              </a:solidFill>
            </a:endParaRPr>
          </a:p>
        </p:txBody>
      </p:sp>
    </p:spTree>
    <p:extLst>
      <p:ext uri="{BB962C8B-B14F-4D97-AF65-F5344CB8AC3E}">
        <p14:creationId xmlns:p14="http://schemas.microsoft.com/office/powerpoint/2010/main" val="318998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1B67D-0352-458E-A0A6-A33E9C51ECB8}"/>
              </a:ext>
            </a:extLst>
          </p:cNvPr>
          <p:cNvSpPr/>
          <p:nvPr/>
        </p:nvSpPr>
        <p:spPr>
          <a:xfrm>
            <a:off x="732639" y="1658045"/>
            <a:ext cx="8822422" cy="4998291"/>
          </a:xfrm>
          <a:prstGeom prst="rect">
            <a:avLst/>
          </a:prstGeom>
        </p:spPr>
        <p:txBody>
          <a:bodyPr wrap="square">
            <a:spAutoFit/>
          </a:bodyPr>
          <a:lstStyle/>
          <a:p>
            <a:pPr>
              <a:lnSpc>
                <a:spcPct val="80000"/>
              </a:lnSpc>
              <a:defRPr/>
            </a:pPr>
            <a:r>
              <a:rPr lang="en-US" sz="2000" dirty="0"/>
              <a:t>ICPC Office</a:t>
            </a:r>
          </a:p>
          <a:p>
            <a:pPr>
              <a:lnSpc>
                <a:spcPct val="80000"/>
              </a:lnSpc>
              <a:defRPr/>
            </a:pPr>
            <a:r>
              <a:rPr lang="en-US" sz="2000" dirty="0"/>
              <a:t>500 Summer St. NE,  #E-70</a:t>
            </a:r>
          </a:p>
          <a:p>
            <a:pPr>
              <a:lnSpc>
                <a:spcPct val="80000"/>
              </a:lnSpc>
              <a:defRPr/>
            </a:pPr>
            <a:r>
              <a:rPr lang="en-US" sz="2000" dirty="0"/>
              <a:t>Salem, OR 97301</a:t>
            </a:r>
          </a:p>
          <a:p>
            <a:pPr>
              <a:lnSpc>
                <a:spcPct val="80000"/>
              </a:lnSpc>
              <a:defRPr/>
            </a:pPr>
            <a:r>
              <a:rPr lang="en-US" sz="2000" dirty="0"/>
              <a:t>Fax 503-947-5072</a:t>
            </a:r>
          </a:p>
          <a:p>
            <a:pPr>
              <a:lnSpc>
                <a:spcPct val="80000"/>
              </a:lnSpc>
              <a:defRPr/>
            </a:pPr>
            <a:r>
              <a:rPr lang="en-US" sz="2000" dirty="0"/>
              <a:t>E-mail: </a:t>
            </a:r>
            <a:r>
              <a:rPr lang="en-US" sz="2000" dirty="0">
                <a:hlinkClick r:id="rId2"/>
              </a:rPr>
              <a:t>oregon.icpc@state.or.us</a:t>
            </a:r>
            <a:r>
              <a:rPr lang="en-US" sz="2000" dirty="0"/>
              <a:t> </a:t>
            </a:r>
          </a:p>
          <a:p>
            <a:pPr>
              <a:lnSpc>
                <a:spcPct val="80000"/>
              </a:lnSpc>
              <a:defRPr/>
            </a:pPr>
            <a:endParaRPr lang="en-US" sz="2000" i="1" dirty="0"/>
          </a:p>
          <a:p>
            <a:pPr>
              <a:lnSpc>
                <a:spcPct val="80000"/>
              </a:lnSpc>
              <a:defRPr/>
            </a:pPr>
            <a:r>
              <a:rPr lang="en-US" sz="2000" i="1" dirty="0"/>
              <a:t>Case assignments are based on the oldest child’s last name</a:t>
            </a:r>
            <a:r>
              <a:rPr lang="en-US" sz="2000" dirty="0"/>
              <a:t>:</a:t>
            </a:r>
          </a:p>
          <a:p>
            <a:pPr>
              <a:lnSpc>
                <a:spcPct val="80000"/>
              </a:lnSpc>
              <a:defRPr/>
            </a:pPr>
            <a:endParaRPr lang="en-US" sz="2000" dirty="0"/>
          </a:p>
          <a:p>
            <a:r>
              <a:rPr lang="en-US" dirty="0"/>
              <a:t>A – E  Amanda Kramer, 503-945-5673, </a:t>
            </a:r>
            <a:r>
              <a:rPr lang="en-US" u="sng" dirty="0">
                <a:hlinkClick r:id="rId3"/>
              </a:rPr>
              <a:t>amanda.m.kramer@state.or.us</a:t>
            </a:r>
            <a:r>
              <a:rPr lang="en-US" dirty="0"/>
              <a:t> </a:t>
            </a:r>
          </a:p>
          <a:p>
            <a:endParaRPr lang="en-US" dirty="0"/>
          </a:p>
          <a:p>
            <a:r>
              <a:rPr lang="en-US" dirty="0"/>
              <a:t>F – K  Marcy </a:t>
            </a:r>
            <a:r>
              <a:rPr lang="en-US" dirty="0" err="1"/>
              <a:t>Stenerson</a:t>
            </a:r>
            <a:r>
              <a:rPr lang="en-US" dirty="0"/>
              <a:t>, 503-945-6260, </a:t>
            </a:r>
            <a:r>
              <a:rPr lang="en-US" u="sng" dirty="0">
                <a:hlinkClick r:id="rId4"/>
              </a:rPr>
              <a:t>marcy.m.stenerson@state.or.us</a:t>
            </a:r>
            <a:endParaRPr lang="en-US" u="sng" dirty="0"/>
          </a:p>
          <a:p>
            <a:endParaRPr lang="en-US" dirty="0"/>
          </a:p>
          <a:p>
            <a:r>
              <a:rPr lang="en-US" dirty="0"/>
              <a:t>L – Q  Lillie </a:t>
            </a:r>
            <a:r>
              <a:rPr lang="en-US" dirty="0" err="1"/>
              <a:t>Axen</a:t>
            </a:r>
            <a:r>
              <a:rPr lang="en-US" dirty="0"/>
              <a:t>, 503-945-5671, </a:t>
            </a:r>
            <a:r>
              <a:rPr lang="en-US" u="sng" dirty="0">
                <a:hlinkClick r:id="rId5"/>
              </a:rPr>
              <a:t>lillian.e.axen@state.or.us</a:t>
            </a:r>
            <a:endParaRPr lang="en-US" u="sng" dirty="0"/>
          </a:p>
          <a:p>
            <a:endParaRPr lang="en-US" dirty="0"/>
          </a:p>
          <a:p>
            <a:r>
              <a:rPr lang="en-US" dirty="0"/>
              <a:t>R – Z  Margie Salazar, 503-947-1108, </a:t>
            </a:r>
            <a:r>
              <a:rPr lang="en-US" u="sng" dirty="0">
                <a:hlinkClick r:id="rId6"/>
              </a:rPr>
              <a:t>margarita.s.salazar@state.or.us</a:t>
            </a:r>
            <a:r>
              <a:rPr lang="en-US" dirty="0"/>
              <a:t>  </a:t>
            </a:r>
          </a:p>
          <a:p>
            <a:endParaRPr lang="en-US" dirty="0"/>
          </a:p>
          <a:p>
            <a:r>
              <a:rPr lang="en-US" dirty="0"/>
              <a:t>Terrie Anderson (working Mondays and Tuesdays)</a:t>
            </a:r>
          </a:p>
          <a:p>
            <a:pPr>
              <a:lnSpc>
                <a:spcPct val="80000"/>
              </a:lnSpc>
              <a:defRPr/>
            </a:pPr>
            <a:endParaRPr lang="en-US" sz="2000" dirty="0"/>
          </a:p>
          <a:p>
            <a:pPr>
              <a:lnSpc>
                <a:spcPct val="80000"/>
              </a:lnSpc>
              <a:defRPr/>
            </a:pPr>
            <a:endParaRPr lang="en-US" sz="1600" dirty="0"/>
          </a:p>
        </p:txBody>
      </p:sp>
      <p:sp>
        <p:nvSpPr>
          <p:cNvPr id="3" name="Rectangle 2">
            <a:extLst>
              <a:ext uri="{FF2B5EF4-FFF2-40B4-BE49-F238E27FC236}">
                <a16:creationId xmlns:a16="http://schemas.microsoft.com/office/drawing/2014/main" id="{46C0405F-8217-49AC-BFD7-7628A540D8F8}"/>
              </a:ext>
            </a:extLst>
          </p:cNvPr>
          <p:cNvSpPr/>
          <p:nvPr/>
        </p:nvSpPr>
        <p:spPr>
          <a:xfrm>
            <a:off x="821059" y="268776"/>
            <a:ext cx="8289385" cy="978729"/>
          </a:xfrm>
          <a:prstGeom prst="rect">
            <a:avLst/>
          </a:prstGeom>
        </p:spPr>
        <p:txBody>
          <a:bodyPr wrap="none">
            <a:spAutoFit/>
          </a:bodyPr>
          <a:lstStyle/>
          <a:p>
            <a:pPr>
              <a:lnSpc>
                <a:spcPct val="80000"/>
              </a:lnSpc>
              <a:defRPr/>
            </a:pPr>
            <a:r>
              <a:rPr lang="en-US" sz="3600" dirty="0"/>
              <a:t>ICPC Manager:  Vera James MSW, MPH</a:t>
            </a:r>
          </a:p>
          <a:p>
            <a:pPr>
              <a:lnSpc>
                <a:spcPct val="80000"/>
              </a:lnSpc>
              <a:defRPr/>
            </a:pPr>
            <a:r>
              <a:rPr lang="en-US" sz="3600" dirty="0"/>
              <a:t>503-945-6685</a:t>
            </a:r>
          </a:p>
        </p:txBody>
      </p:sp>
    </p:spTree>
    <p:extLst>
      <p:ext uri="{BB962C8B-B14F-4D97-AF65-F5344CB8AC3E}">
        <p14:creationId xmlns:p14="http://schemas.microsoft.com/office/powerpoint/2010/main" val="236966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07241911-6819-4BB2-B652-62648802E0BF}"/>
              </a:ext>
            </a:extLst>
          </p:cNvPr>
          <p:cNvSpPr>
            <a:spLocks noGrp="1" noChangeArrowheads="1"/>
          </p:cNvSpPr>
          <p:nvPr>
            <p:ph type="title" idx="4294967295"/>
          </p:nvPr>
        </p:nvSpPr>
        <p:spPr>
          <a:xfrm>
            <a:off x="1743075" y="247650"/>
            <a:ext cx="8229600" cy="1143000"/>
          </a:xfrm>
        </p:spPr>
        <p:txBody>
          <a:bodyPr/>
          <a:lstStyle/>
          <a:p>
            <a:pPr eaLnBrk="1" hangingPunct="1"/>
            <a:r>
              <a:rPr lang="en-US" altLang="en-US" sz="4800" dirty="0">
                <a:solidFill>
                  <a:srgbClr val="33A5CC"/>
                </a:solidFill>
              </a:rPr>
              <a:t>ICPC Process</a:t>
            </a:r>
          </a:p>
        </p:txBody>
      </p:sp>
      <p:sp>
        <p:nvSpPr>
          <p:cNvPr id="76803" name="Rectangle 4">
            <a:extLst>
              <a:ext uri="{FF2B5EF4-FFF2-40B4-BE49-F238E27FC236}">
                <a16:creationId xmlns:a16="http://schemas.microsoft.com/office/drawing/2014/main" id="{08C7B4EE-1E4F-40D9-BC40-F8865116A11F}"/>
              </a:ext>
            </a:extLst>
          </p:cNvPr>
          <p:cNvSpPr>
            <a:spLocks noChangeArrowheads="1"/>
          </p:cNvSpPr>
          <p:nvPr/>
        </p:nvSpPr>
        <p:spPr bwMode="auto">
          <a:xfrm>
            <a:off x="6743700" y="1390650"/>
            <a:ext cx="25908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ICPC office reviews</a:t>
            </a:r>
          </a:p>
          <a:p>
            <a:pPr algn="ctr" eaLnBrk="1" hangingPunct="1">
              <a:spcBef>
                <a:spcPct val="0"/>
              </a:spcBef>
              <a:buFontTx/>
              <a:buNone/>
            </a:pPr>
            <a:r>
              <a:rPr lang="en-US" altLang="en-US" sz="1800" dirty="0">
                <a:latin typeface="Arial" panose="020B0604020202020204" pitchFamily="34" charset="0"/>
              </a:rPr>
              <a:t>packet and sends it to </a:t>
            </a:r>
          </a:p>
          <a:p>
            <a:pPr algn="ctr" eaLnBrk="1" hangingPunct="1">
              <a:spcBef>
                <a:spcPct val="0"/>
              </a:spcBef>
              <a:buFontTx/>
              <a:buNone/>
            </a:pPr>
            <a:r>
              <a:rPr lang="en-US" altLang="en-US" sz="1800" dirty="0">
                <a:latin typeface="Arial" panose="020B0604020202020204" pitchFamily="34" charset="0"/>
              </a:rPr>
              <a:t>receiving state</a:t>
            </a:r>
          </a:p>
        </p:txBody>
      </p:sp>
      <p:sp>
        <p:nvSpPr>
          <p:cNvPr id="76804" name="AutoShape 5">
            <a:extLst>
              <a:ext uri="{FF2B5EF4-FFF2-40B4-BE49-F238E27FC236}">
                <a16:creationId xmlns:a16="http://schemas.microsoft.com/office/drawing/2014/main" id="{9B8FCB54-A0EA-45A9-A2AA-D32411084151}"/>
              </a:ext>
            </a:extLst>
          </p:cNvPr>
          <p:cNvSpPr>
            <a:spLocks noChangeArrowheads="1"/>
          </p:cNvSpPr>
          <p:nvPr/>
        </p:nvSpPr>
        <p:spPr bwMode="auto">
          <a:xfrm>
            <a:off x="5638800" y="3505200"/>
            <a:ext cx="4800600" cy="289560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Receiving state completes </a:t>
            </a:r>
          </a:p>
          <a:p>
            <a:pPr algn="ctr" eaLnBrk="1" hangingPunct="1">
              <a:spcBef>
                <a:spcPct val="0"/>
              </a:spcBef>
              <a:buFontTx/>
              <a:buNone/>
            </a:pPr>
            <a:r>
              <a:rPr lang="en-US" altLang="en-US" sz="1800" dirty="0">
                <a:latin typeface="Arial" panose="020B0604020202020204" pitchFamily="34" charset="0"/>
              </a:rPr>
              <a:t>home study and approves or denies</a:t>
            </a:r>
          </a:p>
          <a:p>
            <a:pPr algn="ctr" eaLnBrk="1" hangingPunct="1">
              <a:spcBef>
                <a:spcPct val="0"/>
              </a:spcBef>
              <a:buFontTx/>
              <a:buNone/>
            </a:pPr>
            <a:r>
              <a:rPr lang="en-US" altLang="en-US" sz="1800" dirty="0">
                <a:latin typeface="Arial" panose="020B0604020202020204" pitchFamily="34" charset="0"/>
              </a:rPr>
              <a:t>placement</a:t>
            </a:r>
            <a:r>
              <a:rPr lang="en-US" altLang="en-US" sz="1600" dirty="0">
                <a:latin typeface="Arial" panose="020B0604020202020204" pitchFamily="34" charset="0"/>
              </a:rPr>
              <a:t>, </a:t>
            </a:r>
            <a:r>
              <a:rPr lang="en-US" altLang="en-US" sz="1800" dirty="0">
                <a:latin typeface="Arial" panose="020B0604020202020204" pitchFamily="34" charset="0"/>
              </a:rPr>
              <a:t>then sends</a:t>
            </a:r>
          </a:p>
          <a:p>
            <a:pPr algn="ctr" eaLnBrk="1" hangingPunct="1">
              <a:spcBef>
                <a:spcPct val="0"/>
              </a:spcBef>
              <a:buFontTx/>
              <a:buNone/>
            </a:pPr>
            <a:r>
              <a:rPr lang="en-US" altLang="en-US" sz="1800" dirty="0">
                <a:latin typeface="Arial" panose="020B0604020202020204" pitchFamily="34" charset="0"/>
              </a:rPr>
              <a:t>decision back to </a:t>
            </a:r>
          </a:p>
          <a:p>
            <a:pPr algn="ctr" eaLnBrk="1" hangingPunct="1">
              <a:spcBef>
                <a:spcPct val="0"/>
              </a:spcBef>
              <a:buFontTx/>
              <a:buNone/>
            </a:pPr>
            <a:r>
              <a:rPr lang="en-US" altLang="en-US" sz="1800" dirty="0">
                <a:latin typeface="Arial" panose="020B0604020202020204" pitchFamily="34" charset="0"/>
              </a:rPr>
              <a:t>sending state ICPC office.</a:t>
            </a:r>
            <a:endParaRPr lang="en-US" altLang="en-US" sz="1600" dirty="0">
              <a:latin typeface="Arial" panose="020B0604020202020204" pitchFamily="34" charset="0"/>
            </a:endParaRPr>
          </a:p>
        </p:txBody>
      </p:sp>
      <p:sp>
        <p:nvSpPr>
          <p:cNvPr id="76805" name="Rectangle 6">
            <a:extLst>
              <a:ext uri="{FF2B5EF4-FFF2-40B4-BE49-F238E27FC236}">
                <a16:creationId xmlns:a16="http://schemas.microsoft.com/office/drawing/2014/main" id="{2FBD83DA-6067-427B-9BEA-BDCA615B722E}"/>
              </a:ext>
            </a:extLst>
          </p:cNvPr>
          <p:cNvSpPr>
            <a:spLocks noChangeArrowheads="1"/>
          </p:cNvSpPr>
          <p:nvPr/>
        </p:nvSpPr>
        <p:spPr bwMode="auto">
          <a:xfrm>
            <a:off x="1981200" y="4343400"/>
            <a:ext cx="3048000" cy="182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Arial" panose="020B0604020202020204" pitchFamily="34" charset="0"/>
              </a:rPr>
              <a:t>ICPC office documents</a:t>
            </a:r>
          </a:p>
          <a:p>
            <a:pPr algn="ctr" eaLnBrk="1" hangingPunct="1">
              <a:spcBef>
                <a:spcPct val="0"/>
              </a:spcBef>
              <a:buFontTx/>
              <a:buNone/>
            </a:pPr>
            <a:r>
              <a:rPr lang="en-US" altLang="en-US" sz="1800" dirty="0">
                <a:latin typeface="Arial" panose="020B0604020202020204" pitchFamily="34" charset="0"/>
              </a:rPr>
              <a:t> placement decision and</a:t>
            </a:r>
          </a:p>
          <a:p>
            <a:pPr algn="ctr" eaLnBrk="1" hangingPunct="1">
              <a:spcBef>
                <a:spcPct val="0"/>
              </a:spcBef>
              <a:buFontTx/>
              <a:buNone/>
            </a:pPr>
            <a:r>
              <a:rPr lang="en-US" altLang="en-US" sz="1800" dirty="0">
                <a:latin typeface="Arial" panose="020B0604020202020204" pitchFamily="34" charset="0"/>
              </a:rPr>
              <a:t>informs case worker.</a:t>
            </a:r>
          </a:p>
        </p:txBody>
      </p:sp>
      <p:sp>
        <p:nvSpPr>
          <p:cNvPr id="76806" name="Line 7">
            <a:extLst>
              <a:ext uri="{FF2B5EF4-FFF2-40B4-BE49-F238E27FC236}">
                <a16:creationId xmlns:a16="http://schemas.microsoft.com/office/drawing/2014/main" id="{0398C276-9037-4056-AD0D-E7B3F348791A}"/>
              </a:ext>
            </a:extLst>
          </p:cNvPr>
          <p:cNvSpPr>
            <a:spLocks noChangeShapeType="1"/>
          </p:cNvSpPr>
          <p:nvPr/>
        </p:nvSpPr>
        <p:spPr bwMode="auto">
          <a:xfrm>
            <a:off x="4762500" y="1990725"/>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7" name="Line 9">
            <a:extLst>
              <a:ext uri="{FF2B5EF4-FFF2-40B4-BE49-F238E27FC236}">
                <a16:creationId xmlns:a16="http://schemas.microsoft.com/office/drawing/2014/main" id="{37F4975C-C352-4485-BADC-844A8C88E1C3}"/>
              </a:ext>
            </a:extLst>
          </p:cNvPr>
          <p:cNvSpPr>
            <a:spLocks noChangeShapeType="1"/>
          </p:cNvSpPr>
          <p:nvPr/>
        </p:nvSpPr>
        <p:spPr bwMode="auto">
          <a:xfrm flipH="1">
            <a:off x="5181600" y="5316538"/>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8" name="Line 10">
            <a:extLst>
              <a:ext uri="{FF2B5EF4-FFF2-40B4-BE49-F238E27FC236}">
                <a16:creationId xmlns:a16="http://schemas.microsoft.com/office/drawing/2014/main" id="{01C1CB12-9440-4024-9DA6-FE2664B96837}"/>
              </a:ext>
            </a:extLst>
          </p:cNvPr>
          <p:cNvSpPr>
            <a:spLocks noChangeShapeType="1"/>
          </p:cNvSpPr>
          <p:nvPr/>
        </p:nvSpPr>
        <p:spPr bwMode="auto">
          <a:xfrm>
            <a:off x="3429000" y="49530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6809" name="Picture 11" descr="MCj04326440000[1]">
            <a:extLst>
              <a:ext uri="{FF2B5EF4-FFF2-40B4-BE49-F238E27FC236}">
                <a16:creationId xmlns:a16="http://schemas.microsoft.com/office/drawing/2014/main" id="{0A7D4EED-9676-4550-B915-7C824C3AE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EEEE7375-5275-40A3-AE3F-6B07C3D1F23E}"/>
              </a:ext>
            </a:extLst>
          </p:cNvPr>
          <p:cNvSpPr/>
          <p:nvPr/>
        </p:nvSpPr>
        <p:spPr>
          <a:xfrm>
            <a:off x="1739901" y="1220788"/>
            <a:ext cx="2868613" cy="1598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latin typeface="Arial" pitchFamily="34" charset="0"/>
              </a:rPr>
              <a:t>Caseworker</a:t>
            </a:r>
            <a:r>
              <a:rPr lang="en-US" dirty="0">
                <a:latin typeface="Arial" pitchFamily="34" charset="0"/>
              </a:rPr>
              <a:t> </a:t>
            </a:r>
            <a:r>
              <a:rPr lang="en-US" dirty="0">
                <a:solidFill>
                  <a:schemeClr val="tx1"/>
                </a:solidFill>
                <a:latin typeface="Arial" pitchFamily="34" charset="0"/>
              </a:rPr>
              <a:t>sends referral to ICPC office</a:t>
            </a:r>
          </a:p>
        </p:txBody>
      </p:sp>
      <p:pic>
        <p:nvPicPr>
          <p:cNvPr id="76811" name="Picture 13">
            <a:extLst>
              <a:ext uri="{FF2B5EF4-FFF2-40B4-BE49-F238E27FC236}">
                <a16:creationId xmlns:a16="http://schemas.microsoft.com/office/drawing/2014/main" id="{D2FE559D-90DA-43DF-8A6F-E3E8C3D63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364" y="2517775"/>
            <a:ext cx="11747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ppt_x"/>
                                          </p:val>
                                        </p:tav>
                                        <p:tav tm="100000">
                                          <p:val>
                                            <p:strVal val="#ppt_x"/>
                                          </p:val>
                                        </p:tav>
                                      </p:tavLst>
                                    </p:anim>
                                    <p:anim calcmode="lin" valueType="num">
                                      <p:cBhvr additive="base">
                                        <p:cTn id="8" dur="500" fill="hold"/>
                                        <p:tgtEl>
                                          <p:spTgt spid="768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3"/>
                                        </p:tgtEl>
                                        <p:attrNameLst>
                                          <p:attrName>style.visibility</p:attrName>
                                        </p:attrNameLst>
                                      </p:cBhvr>
                                      <p:to>
                                        <p:strVal val="visible"/>
                                      </p:to>
                                    </p:set>
                                    <p:anim calcmode="lin" valueType="num">
                                      <p:cBhvr additive="base">
                                        <p:cTn id="19" dur="500" fill="hold"/>
                                        <p:tgtEl>
                                          <p:spTgt spid="76803"/>
                                        </p:tgtEl>
                                        <p:attrNameLst>
                                          <p:attrName>ppt_x</p:attrName>
                                        </p:attrNameLst>
                                      </p:cBhvr>
                                      <p:tavLst>
                                        <p:tav tm="0">
                                          <p:val>
                                            <p:strVal val="#ppt_x"/>
                                          </p:val>
                                        </p:tav>
                                        <p:tav tm="100000">
                                          <p:val>
                                            <p:strVal val="#ppt_x"/>
                                          </p:val>
                                        </p:tav>
                                      </p:tavLst>
                                    </p:anim>
                                    <p:anim calcmode="lin" valueType="num">
                                      <p:cBhvr additive="base">
                                        <p:cTn id="20"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804"/>
                                        </p:tgtEl>
                                        <p:attrNameLst>
                                          <p:attrName>style.visibility</p:attrName>
                                        </p:attrNameLst>
                                      </p:cBhvr>
                                      <p:to>
                                        <p:strVal val="visible"/>
                                      </p:to>
                                    </p:set>
                                    <p:anim calcmode="lin" valueType="num">
                                      <p:cBhvr additive="base">
                                        <p:cTn id="25" dur="500" fill="hold"/>
                                        <p:tgtEl>
                                          <p:spTgt spid="76804"/>
                                        </p:tgtEl>
                                        <p:attrNameLst>
                                          <p:attrName>ppt_x</p:attrName>
                                        </p:attrNameLst>
                                      </p:cBhvr>
                                      <p:tavLst>
                                        <p:tav tm="0">
                                          <p:val>
                                            <p:strVal val="#ppt_x"/>
                                          </p:val>
                                        </p:tav>
                                        <p:tav tm="100000">
                                          <p:val>
                                            <p:strVal val="#ppt_x"/>
                                          </p:val>
                                        </p:tav>
                                      </p:tavLst>
                                    </p:anim>
                                    <p:anim calcmode="lin" valueType="num">
                                      <p:cBhvr additive="base">
                                        <p:cTn id="26"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6805"/>
                                        </p:tgtEl>
                                        <p:attrNameLst>
                                          <p:attrName>style.visibility</p:attrName>
                                        </p:attrNameLst>
                                      </p:cBhvr>
                                      <p:to>
                                        <p:strVal val="visible"/>
                                      </p:to>
                                    </p:set>
                                    <p:anim calcmode="lin" valueType="num">
                                      <p:cBhvr additive="base">
                                        <p:cTn id="31" dur="500" fill="hold"/>
                                        <p:tgtEl>
                                          <p:spTgt spid="76805"/>
                                        </p:tgtEl>
                                        <p:attrNameLst>
                                          <p:attrName>ppt_x</p:attrName>
                                        </p:attrNameLst>
                                      </p:cBhvr>
                                      <p:tavLst>
                                        <p:tav tm="0">
                                          <p:val>
                                            <p:strVal val="#ppt_x"/>
                                          </p:val>
                                        </p:tav>
                                        <p:tav tm="100000">
                                          <p:val>
                                            <p:strVal val="#ppt_x"/>
                                          </p:val>
                                        </p:tav>
                                      </p:tavLst>
                                    </p:anim>
                                    <p:anim calcmode="lin" valueType="num">
                                      <p:cBhvr additive="base">
                                        <p:cTn id="32"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76809"/>
                                        </p:tgtEl>
                                        <p:attrNameLst>
                                          <p:attrName>style.visibility</p:attrName>
                                        </p:attrNameLst>
                                      </p:cBhvr>
                                      <p:to>
                                        <p:strVal val="visible"/>
                                      </p:to>
                                    </p:set>
                                    <p:animEffect transition="in" filter="wipe(down)">
                                      <p:cBhvr>
                                        <p:cTn id="37" dur="580">
                                          <p:stCondLst>
                                            <p:cond delay="0"/>
                                          </p:stCondLst>
                                        </p:cTn>
                                        <p:tgtEl>
                                          <p:spTgt spid="76809"/>
                                        </p:tgtEl>
                                      </p:cBhvr>
                                    </p:animEffect>
                                    <p:anim calcmode="lin" valueType="num">
                                      <p:cBhvr>
                                        <p:cTn id="38" dur="1822" tmFilter="0,0; 0.14,0.36; 0.43,0.73; 0.71,0.91; 1.0,1.0">
                                          <p:stCondLst>
                                            <p:cond delay="0"/>
                                          </p:stCondLst>
                                        </p:cTn>
                                        <p:tgtEl>
                                          <p:spTgt spid="7680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680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680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680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6809"/>
                                        </p:tgtEl>
                                        <p:attrNameLst>
                                          <p:attrName>ppt_y</p:attrName>
                                        </p:attrNameLst>
                                      </p:cBhvr>
                                      <p:tavLst>
                                        <p:tav tm="0" fmla="#ppt_y-sin(pi*$)/81">
                                          <p:val>
                                            <p:fltVal val="0"/>
                                          </p:val>
                                        </p:tav>
                                        <p:tav tm="100000">
                                          <p:val>
                                            <p:fltVal val="1"/>
                                          </p:val>
                                        </p:tav>
                                      </p:tavLst>
                                    </p:anim>
                                    <p:animScale>
                                      <p:cBhvr>
                                        <p:cTn id="43" dur="26">
                                          <p:stCondLst>
                                            <p:cond delay="650"/>
                                          </p:stCondLst>
                                        </p:cTn>
                                        <p:tgtEl>
                                          <p:spTgt spid="76809"/>
                                        </p:tgtEl>
                                      </p:cBhvr>
                                      <p:to x="100000" y="60000"/>
                                    </p:animScale>
                                    <p:animScale>
                                      <p:cBhvr>
                                        <p:cTn id="44" dur="166" decel="50000">
                                          <p:stCondLst>
                                            <p:cond delay="676"/>
                                          </p:stCondLst>
                                        </p:cTn>
                                        <p:tgtEl>
                                          <p:spTgt spid="76809"/>
                                        </p:tgtEl>
                                      </p:cBhvr>
                                      <p:to x="100000" y="100000"/>
                                    </p:animScale>
                                    <p:animScale>
                                      <p:cBhvr>
                                        <p:cTn id="45" dur="26">
                                          <p:stCondLst>
                                            <p:cond delay="1312"/>
                                          </p:stCondLst>
                                        </p:cTn>
                                        <p:tgtEl>
                                          <p:spTgt spid="76809"/>
                                        </p:tgtEl>
                                      </p:cBhvr>
                                      <p:to x="100000" y="80000"/>
                                    </p:animScale>
                                    <p:animScale>
                                      <p:cBhvr>
                                        <p:cTn id="46" dur="166" decel="50000">
                                          <p:stCondLst>
                                            <p:cond delay="1338"/>
                                          </p:stCondLst>
                                        </p:cTn>
                                        <p:tgtEl>
                                          <p:spTgt spid="76809"/>
                                        </p:tgtEl>
                                      </p:cBhvr>
                                      <p:to x="100000" y="100000"/>
                                    </p:animScale>
                                    <p:animScale>
                                      <p:cBhvr>
                                        <p:cTn id="47" dur="26">
                                          <p:stCondLst>
                                            <p:cond delay="1642"/>
                                          </p:stCondLst>
                                        </p:cTn>
                                        <p:tgtEl>
                                          <p:spTgt spid="76809"/>
                                        </p:tgtEl>
                                      </p:cBhvr>
                                      <p:to x="100000" y="90000"/>
                                    </p:animScale>
                                    <p:animScale>
                                      <p:cBhvr>
                                        <p:cTn id="48" dur="166" decel="50000">
                                          <p:stCondLst>
                                            <p:cond delay="1668"/>
                                          </p:stCondLst>
                                        </p:cTn>
                                        <p:tgtEl>
                                          <p:spTgt spid="76809"/>
                                        </p:tgtEl>
                                      </p:cBhvr>
                                      <p:to x="100000" y="100000"/>
                                    </p:animScale>
                                    <p:animScale>
                                      <p:cBhvr>
                                        <p:cTn id="49" dur="26">
                                          <p:stCondLst>
                                            <p:cond delay="1808"/>
                                          </p:stCondLst>
                                        </p:cTn>
                                        <p:tgtEl>
                                          <p:spTgt spid="76809"/>
                                        </p:tgtEl>
                                      </p:cBhvr>
                                      <p:to x="100000" y="95000"/>
                                    </p:animScale>
                                    <p:animScale>
                                      <p:cBhvr>
                                        <p:cTn id="50" dur="166" decel="50000">
                                          <p:stCondLst>
                                            <p:cond delay="1834"/>
                                          </p:stCondLst>
                                        </p:cTn>
                                        <p:tgtEl>
                                          <p:spTgt spid="7680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animBg="1"/>
      <p:bldP spid="76804" grpId="0" animBg="1"/>
      <p:bldP spid="7680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A7EE1-CEBE-42A7-864E-9B295D012347}"/>
              </a:ext>
            </a:extLst>
          </p:cNvPr>
          <p:cNvSpPr>
            <a:spLocks noGrp="1"/>
          </p:cNvSpPr>
          <p:nvPr>
            <p:ph sz="half" idx="1"/>
          </p:nvPr>
        </p:nvSpPr>
        <p:spPr>
          <a:xfrm>
            <a:off x="838900" y="798508"/>
            <a:ext cx="4798502" cy="5560347"/>
          </a:xfrm>
        </p:spPr>
        <p:txBody>
          <a:bodyPr>
            <a:noAutofit/>
          </a:bodyPr>
          <a:lstStyle/>
          <a:p>
            <a:pPr marL="0" indent="0" algn="ctr">
              <a:buNone/>
            </a:pPr>
            <a:r>
              <a:rPr lang="en-US" b="1" u="sng" dirty="0">
                <a:latin typeface="Lucida Sans" panose="020B0602030504020204" pitchFamily="34" charset="0"/>
              </a:rPr>
              <a:t>10 Articles </a:t>
            </a:r>
          </a:p>
          <a:p>
            <a:pPr marL="0" indent="0" algn="ctr">
              <a:buNone/>
            </a:pPr>
            <a:r>
              <a:rPr lang="en-US" b="1" u="sng" dirty="0">
                <a:latin typeface="Lucida Sans" panose="020B0602030504020204" pitchFamily="34" charset="0"/>
              </a:rPr>
              <a:t>ORS 417.010 – 417.080 </a:t>
            </a:r>
          </a:p>
          <a:p>
            <a:pPr marL="457200" indent="-457200">
              <a:buAutoNum type="arabicPeriod"/>
            </a:pPr>
            <a:r>
              <a:rPr lang="en-US" sz="1400" b="1" dirty="0">
                <a:latin typeface="Lucida Sans" panose="020B0602030504020204" pitchFamily="34" charset="0"/>
              </a:rPr>
              <a:t>Purpose &amp; Policy</a:t>
            </a:r>
          </a:p>
          <a:p>
            <a:pPr marL="457200" indent="-457200">
              <a:buAutoNum type="arabicPeriod"/>
            </a:pPr>
            <a:r>
              <a:rPr lang="en-US" sz="1400" b="1" dirty="0">
                <a:latin typeface="Lucida Sans" panose="020B0602030504020204" pitchFamily="34" charset="0"/>
              </a:rPr>
              <a:t>Definitions</a:t>
            </a:r>
          </a:p>
          <a:p>
            <a:pPr marL="457200" indent="-457200">
              <a:buAutoNum type="arabicPeriod"/>
            </a:pPr>
            <a:r>
              <a:rPr lang="en-US" sz="1400" b="1" dirty="0">
                <a:latin typeface="Lucida Sans" panose="020B0602030504020204" pitchFamily="34" charset="0"/>
              </a:rPr>
              <a:t>Conditions for placement</a:t>
            </a:r>
          </a:p>
          <a:p>
            <a:pPr marL="457200" indent="-457200">
              <a:buAutoNum type="arabicPeriod"/>
            </a:pPr>
            <a:r>
              <a:rPr lang="en-US" sz="1400" b="1" dirty="0">
                <a:latin typeface="Lucida Sans" panose="020B0602030504020204" pitchFamily="34" charset="0"/>
              </a:rPr>
              <a:t>Penalty for illegal placement</a:t>
            </a:r>
          </a:p>
          <a:p>
            <a:pPr marL="457200" indent="-457200">
              <a:buAutoNum type="arabicPeriod"/>
            </a:pPr>
            <a:r>
              <a:rPr lang="en-US" sz="1400" b="1" dirty="0">
                <a:latin typeface="Lucida Sans" panose="020B0602030504020204" pitchFamily="34" charset="0"/>
              </a:rPr>
              <a:t>Retention of Jurisdiction</a:t>
            </a:r>
          </a:p>
          <a:p>
            <a:pPr marL="457200" indent="-457200">
              <a:buAutoNum type="arabicPeriod"/>
            </a:pPr>
            <a:r>
              <a:rPr lang="en-US" sz="1400" b="1" dirty="0">
                <a:latin typeface="Lucida Sans" panose="020B0602030504020204" pitchFamily="34" charset="0"/>
              </a:rPr>
              <a:t>Institutional Care of Delinquent Children</a:t>
            </a:r>
          </a:p>
          <a:p>
            <a:pPr marL="457200" indent="-457200">
              <a:buAutoNum type="arabicPeriod"/>
            </a:pPr>
            <a:r>
              <a:rPr lang="en-US" sz="1400" b="1" dirty="0">
                <a:latin typeface="Lucida Sans" panose="020B0602030504020204" pitchFamily="34" charset="0"/>
              </a:rPr>
              <a:t>Compact  Administrator</a:t>
            </a:r>
          </a:p>
          <a:p>
            <a:pPr marL="457200" indent="-457200">
              <a:buAutoNum type="arabicPeriod"/>
            </a:pPr>
            <a:r>
              <a:rPr lang="en-US" sz="1400" b="1" dirty="0">
                <a:latin typeface="Lucida Sans" panose="020B0602030504020204" pitchFamily="34" charset="0"/>
              </a:rPr>
              <a:t>Limitations</a:t>
            </a:r>
          </a:p>
          <a:p>
            <a:pPr marL="457200" indent="-457200">
              <a:buAutoNum type="arabicPeriod"/>
            </a:pPr>
            <a:r>
              <a:rPr lang="en-US" sz="1400" b="1" dirty="0">
                <a:latin typeface="Lucida Sans" panose="020B0602030504020204" pitchFamily="34" charset="0"/>
              </a:rPr>
              <a:t> Enactment and Withdrawal</a:t>
            </a:r>
          </a:p>
          <a:p>
            <a:pPr marL="457200" indent="-457200">
              <a:buAutoNum type="arabicPeriod"/>
            </a:pPr>
            <a:r>
              <a:rPr lang="en-US" sz="1400" b="1" dirty="0">
                <a:latin typeface="Lucida Sans" panose="020B0602030504020204" pitchFamily="34" charset="0"/>
              </a:rPr>
              <a:t> Construction and Severability</a:t>
            </a:r>
          </a:p>
        </p:txBody>
      </p:sp>
      <p:sp>
        <p:nvSpPr>
          <p:cNvPr id="4" name="Content Placeholder 3">
            <a:extLst>
              <a:ext uri="{FF2B5EF4-FFF2-40B4-BE49-F238E27FC236}">
                <a16:creationId xmlns:a16="http://schemas.microsoft.com/office/drawing/2014/main" id="{0C2CD028-ADC1-447B-9C17-D1E77D270433}"/>
              </a:ext>
            </a:extLst>
          </p:cNvPr>
          <p:cNvSpPr>
            <a:spLocks noGrp="1"/>
          </p:cNvSpPr>
          <p:nvPr>
            <p:ph sz="half" idx="2"/>
          </p:nvPr>
        </p:nvSpPr>
        <p:spPr>
          <a:xfrm>
            <a:off x="6216158" y="1377349"/>
            <a:ext cx="5016702" cy="4427833"/>
          </a:xfrm>
        </p:spPr>
        <p:txBody>
          <a:bodyPr>
            <a:normAutofit/>
          </a:bodyPr>
          <a:lstStyle/>
          <a:p>
            <a:pPr marL="0" indent="0">
              <a:buNone/>
            </a:pPr>
            <a:endParaRPr lang="en-US" sz="1400" b="1" dirty="0">
              <a:latin typeface="Lucida Sans" panose="020B0602030504020204" pitchFamily="34" charset="0"/>
            </a:endParaRPr>
          </a:p>
          <a:p>
            <a:pPr marL="342900" indent="-342900">
              <a:buAutoNum type="arabicPeriod"/>
            </a:pPr>
            <a:endParaRPr lang="en-US" sz="1400" b="1" dirty="0">
              <a:latin typeface="Lucida Sans" panose="020B0602030504020204" pitchFamily="34" charset="0"/>
            </a:endParaRPr>
          </a:p>
          <a:p>
            <a:pPr marL="342900" indent="-342900">
              <a:buAutoNum type="arabicPeriod"/>
            </a:pPr>
            <a:endParaRPr lang="en-US" sz="1400" b="1" dirty="0">
              <a:latin typeface="Lucida Sans" panose="020B0602030504020204" pitchFamily="34" charset="0"/>
            </a:endParaRPr>
          </a:p>
        </p:txBody>
      </p:sp>
      <p:sp>
        <p:nvSpPr>
          <p:cNvPr id="5" name="TextBox 4">
            <a:extLst>
              <a:ext uri="{FF2B5EF4-FFF2-40B4-BE49-F238E27FC236}">
                <a16:creationId xmlns:a16="http://schemas.microsoft.com/office/drawing/2014/main" id="{E34D0443-619C-4125-BA51-05D5D95F3E54}"/>
              </a:ext>
            </a:extLst>
          </p:cNvPr>
          <p:cNvSpPr txBox="1"/>
          <p:nvPr/>
        </p:nvSpPr>
        <p:spPr>
          <a:xfrm>
            <a:off x="6417578" y="1795244"/>
            <a:ext cx="493552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Define the types of placements to which ICPC applies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Specify the procedures to be followed when placing a child in another state.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Specify the protections, services and requirements of the ICPC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97291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
                                            <p:txEl>
                                              <p:pRg st="0" end="0"/>
                                            </p:txEl>
                                          </p:spTgt>
                                        </p:tgtEl>
                                        <p:attrNameLst>
                                          <p:attrName>style.visibility</p:attrName>
                                        </p:attrNameLst>
                                      </p:cBhvr>
                                      <p:to>
                                        <p:strVal val="visible"/>
                                      </p:to>
                                    </p:set>
                                    <p:anim calcmode="lin" valueType="num">
                                      <p:cBhvr additive="base">
                                        <p:cTn id="7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5">
                                            <p:txEl>
                                              <p:pRg st="2" end="2"/>
                                            </p:txEl>
                                          </p:spTgt>
                                        </p:tgtEl>
                                        <p:attrNameLst>
                                          <p:attrName>style.visibility</p:attrName>
                                        </p:attrNameLst>
                                      </p:cBhvr>
                                      <p:to>
                                        <p:strVal val="visible"/>
                                      </p:to>
                                    </p:set>
                                    <p:anim calcmode="lin" valueType="num">
                                      <p:cBhvr additive="base">
                                        <p:cTn id="8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
                                            <p:txEl>
                                              <p:pRg st="4" end="4"/>
                                            </p:txEl>
                                          </p:spTgt>
                                        </p:tgtEl>
                                        <p:attrNameLst>
                                          <p:attrName>style.visibility</p:attrName>
                                        </p:attrNameLst>
                                      </p:cBhvr>
                                      <p:to>
                                        <p:strVal val="visible"/>
                                      </p:to>
                                    </p:set>
                                    <p:anim calcmode="lin" valueType="num">
                                      <p:cBhvr additive="base">
                                        <p:cTn id="8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0070C0"/>
                </a:solidFill>
              </a:rPr>
              <a:t>Why is the ICPC needed?</a:t>
            </a:r>
            <a:endParaRPr lang="en-US" sz="4400" dirty="0"/>
          </a:p>
        </p:txBody>
      </p:sp>
      <p:sp>
        <p:nvSpPr>
          <p:cNvPr id="7" name="Content Placeholder 6"/>
          <p:cNvSpPr>
            <a:spLocks noGrp="1"/>
          </p:cNvSpPr>
          <p:nvPr>
            <p:ph idx="1"/>
          </p:nvPr>
        </p:nvSpPr>
        <p:spPr>
          <a:xfrm>
            <a:off x="677334" y="1774223"/>
            <a:ext cx="8596668" cy="3880773"/>
          </a:xfrm>
        </p:spPr>
        <p:txBody>
          <a:bodyPr/>
          <a:lstStyle/>
          <a:p>
            <a:pPr marL="0" indent="0">
              <a:buNone/>
            </a:pPr>
            <a:r>
              <a:rPr lang="en-US" sz="3200" b="1" dirty="0"/>
              <a:t>Protects the child:</a:t>
            </a:r>
          </a:p>
          <a:p>
            <a:pPr>
              <a:buFont typeface="Wingdings" panose="05000000000000000000" pitchFamily="2" charset="2"/>
              <a:buChar char="ü"/>
            </a:pPr>
            <a:r>
              <a:rPr lang="en-US" sz="2800" dirty="0"/>
              <a:t>Legal and financial protections</a:t>
            </a:r>
          </a:p>
          <a:p>
            <a:pPr>
              <a:buFont typeface="Wingdings" panose="05000000000000000000" pitchFamily="2" charset="2"/>
              <a:buChar char="ü"/>
            </a:pPr>
            <a:r>
              <a:rPr lang="en-US" sz="2800" dirty="0"/>
              <a:t>Ensures safety of the placement prior to the move</a:t>
            </a:r>
          </a:p>
          <a:p>
            <a:pPr>
              <a:buFont typeface="Wingdings" panose="05000000000000000000" pitchFamily="2" charset="2"/>
              <a:buChar char="ü"/>
            </a:pPr>
            <a:r>
              <a:rPr lang="en-US" sz="2800" dirty="0"/>
              <a:t>Ensures continued monitoring after placement</a:t>
            </a:r>
          </a:p>
        </p:txBody>
      </p:sp>
    </p:spTree>
    <p:extLst>
      <p:ext uri="{BB962C8B-B14F-4D97-AF65-F5344CB8AC3E}">
        <p14:creationId xmlns:p14="http://schemas.microsoft.com/office/powerpoint/2010/main" val="12399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45" y="326264"/>
            <a:ext cx="8596668" cy="819956"/>
          </a:xfrm>
        </p:spPr>
        <p:txBody>
          <a:bodyPr>
            <a:normAutofit/>
          </a:bodyPr>
          <a:lstStyle/>
          <a:p>
            <a:r>
              <a:rPr lang="en-US" sz="4400" dirty="0">
                <a:solidFill>
                  <a:srgbClr val="0070C0"/>
                </a:solidFill>
              </a:rPr>
              <a:t>ICPC Timelines</a:t>
            </a:r>
            <a:endParaRPr lang="en-US" sz="4800" dirty="0">
              <a:solidFill>
                <a:srgbClr val="0070C0"/>
              </a:solidFill>
            </a:endParaRPr>
          </a:p>
        </p:txBody>
      </p:sp>
      <p:sp>
        <p:nvSpPr>
          <p:cNvPr id="3" name="Content Placeholder 2"/>
          <p:cNvSpPr>
            <a:spLocks noGrp="1"/>
          </p:cNvSpPr>
          <p:nvPr>
            <p:ph idx="1"/>
          </p:nvPr>
        </p:nvSpPr>
        <p:spPr>
          <a:xfrm>
            <a:off x="664455" y="1262978"/>
            <a:ext cx="8596668" cy="4931760"/>
          </a:xfrm>
        </p:spPr>
        <p:txBody>
          <a:bodyPr>
            <a:normAutofit fontScale="92500" lnSpcReduction="20000"/>
          </a:bodyPr>
          <a:lstStyle/>
          <a:p>
            <a:r>
              <a:rPr lang="en-US" sz="2800" dirty="0"/>
              <a:t>ICPC Regulation 7: </a:t>
            </a:r>
            <a:r>
              <a:rPr lang="en-US" sz="2800" i="1" dirty="0"/>
              <a:t>20 business days</a:t>
            </a:r>
            <a:r>
              <a:rPr lang="en-US" sz="2800" dirty="0"/>
              <a:t> </a:t>
            </a:r>
            <a:r>
              <a:rPr lang="en-US" sz="2800" i="1" dirty="0"/>
              <a:t>for placement decision</a:t>
            </a:r>
            <a:endParaRPr lang="en-US" sz="2800" dirty="0"/>
          </a:p>
          <a:p>
            <a:pPr lvl="1"/>
            <a:r>
              <a:rPr lang="en-US" sz="2400" dirty="0"/>
              <a:t>Most states can’t meet this deadline due to foster certification requirements.</a:t>
            </a:r>
          </a:p>
          <a:p>
            <a:r>
              <a:rPr lang="en-US" sz="2800" dirty="0"/>
              <a:t>Safe and Timely Act: </a:t>
            </a:r>
            <a:r>
              <a:rPr lang="en-US" sz="2800" i="1" dirty="0"/>
              <a:t>60 days for a report on the home study</a:t>
            </a:r>
          </a:p>
          <a:p>
            <a:pPr lvl="1"/>
            <a:r>
              <a:rPr lang="en-US" sz="2400" dirty="0"/>
              <a:t>The law does not require a placement decision by the deadline, so usually a preliminary report is provided.</a:t>
            </a:r>
          </a:p>
          <a:p>
            <a:r>
              <a:rPr lang="en-US" sz="2800" dirty="0"/>
              <a:t>ICPC Regulation 2: </a:t>
            </a:r>
            <a:r>
              <a:rPr lang="en-US" sz="2800" i="1" dirty="0"/>
              <a:t>6 months to provide final decision</a:t>
            </a:r>
          </a:p>
          <a:p>
            <a:r>
              <a:rPr lang="en-US" sz="2800" dirty="0"/>
              <a:t>Approval expires </a:t>
            </a:r>
            <a:r>
              <a:rPr lang="en-US" sz="2800" i="1" dirty="0"/>
              <a:t>6 months </a:t>
            </a:r>
            <a:r>
              <a:rPr lang="en-US" sz="2800" dirty="0"/>
              <a:t>from the date the 100A was signed by the receiving state ICPC office</a:t>
            </a:r>
          </a:p>
        </p:txBody>
      </p:sp>
    </p:spTree>
    <p:extLst>
      <p:ext uri="{BB962C8B-B14F-4D97-AF65-F5344CB8AC3E}">
        <p14:creationId xmlns:p14="http://schemas.microsoft.com/office/powerpoint/2010/main" val="21263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435023"/>
            <a:ext cx="10353761" cy="1326321"/>
          </a:xfrm>
        </p:spPr>
        <p:txBody>
          <a:bodyPr>
            <a:normAutofit/>
          </a:bodyPr>
          <a:lstStyle/>
          <a:p>
            <a:r>
              <a:rPr lang="en-US" sz="4400" dirty="0">
                <a:solidFill>
                  <a:srgbClr val="0070C0"/>
                </a:solidFill>
              </a:rPr>
              <a:t>Why does ICPC take so long?</a:t>
            </a:r>
          </a:p>
        </p:txBody>
      </p:sp>
      <p:sp>
        <p:nvSpPr>
          <p:cNvPr id="3" name="Content Placeholder 2"/>
          <p:cNvSpPr>
            <a:spLocks noGrp="1"/>
          </p:cNvSpPr>
          <p:nvPr>
            <p:ph idx="1"/>
          </p:nvPr>
        </p:nvSpPr>
        <p:spPr>
          <a:xfrm>
            <a:off x="497030" y="1761344"/>
            <a:ext cx="8596668" cy="4525156"/>
          </a:xfrm>
        </p:spPr>
        <p:txBody>
          <a:bodyPr>
            <a:normAutofit fontScale="92500" lnSpcReduction="20000"/>
          </a:bodyPr>
          <a:lstStyle/>
          <a:p>
            <a:r>
              <a:rPr lang="en-US" sz="2800" dirty="0"/>
              <a:t>Varies by state</a:t>
            </a:r>
          </a:p>
          <a:p>
            <a:r>
              <a:rPr lang="en-US" sz="2800" dirty="0"/>
              <a:t>Licensing/certification requirements</a:t>
            </a:r>
          </a:p>
          <a:p>
            <a:pPr lvl="1"/>
            <a:r>
              <a:rPr lang="en-US" sz="2600" dirty="0"/>
              <a:t>Completion of training</a:t>
            </a:r>
          </a:p>
          <a:p>
            <a:pPr lvl="1"/>
            <a:r>
              <a:rPr lang="en-US" sz="2600" dirty="0"/>
              <a:t>Criminal history</a:t>
            </a:r>
          </a:p>
          <a:p>
            <a:r>
              <a:rPr lang="en-US" sz="2800" dirty="0"/>
              <a:t>Heavy caseloads</a:t>
            </a:r>
          </a:p>
          <a:p>
            <a:r>
              <a:rPr lang="en-US" sz="2800" dirty="0"/>
              <a:t>ICPC cases given lower priority</a:t>
            </a:r>
          </a:p>
          <a:p>
            <a:r>
              <a:rPr lang="en-US" sz="2800" dirty="0"/>
              <a:t>Proposed placement resources may be slow in following through</a:t>
            </a:r>
          </a:p>
          <a:p>
            <a:r>
              <a:rPr lang="en-US" sz="2800" dirty="0"/>
              <a:t>Request lost or never received by the receiving state.</a:t>
            </a:r>
          </a:p>
        </p:txBody>
      </p:sp>
    </p:spTree>
    <p:extLst>
      <p:ext uri="{BB962C8B-B14F-4D97-AF65-F5344CB8AC3E}">
        <p14:creationId xmlns:p14="http://schemas.microsoft.com/office/powerpoint/2010/main" val="236896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103" y="433432"/>
            <a:ext cx="9029073" cy="762000"/>
          </a:xfrm>
        </p:spPr>
        <p:txBody>
          <a:bodyPr>
            <a:normAutofit fontScale="90000"/>
          </a:bodyPr>
          <a:lstStyle/>
          <a:p>
            <a:r>
              <a:rPr lang="en-US" sz="4000" dirty="0">
                <a:solidFill>
                  <a:srgbClr val="0070C0"/>
                </a:solidFill>
              </a:rPr>
              <a:t>Strategies to speed up the ICPC process</a:t>
            </a:r>
            <a:endParaRPr lang="en-US" dirty="0">
              <a:solidFill>
                <a:srgbClr val="0070C0"/>
              </a:solidFill>
            </a:endParaRPr>
          </a:p>
        </p:txBody>
      </p:sp>
      <p:sp>
        <p:nvSpPr>
          <p:cNvPr id="3" name="Content Placeholder 2"/>
          <p:cNvSpPr>
            <a:spLocks noGrp="1"/>
          </p:cNvSpPr>
          <p:nvPr>
            <p:ph idx="1"/>
          </p:nvPr>
        </p:nvSpPr>
        <p:spPr>
          <a:xfrm>
            <a:off x="1176329" y="1535335"/>
            <a:ext cx="8596668" cy="4604657"/>
          </a:xfrm>
        </p:spPr>
        <p:txBody>
          <a:bodyPr>
            <a:noAutofit/>
          </a:bodyPr>
          <a:lstStyle/>
          <a:p>
            <a:r>
              <a:rPr lang="en-US" sz="2400" dirty="0"/>
              <a:t>Check in with case worker on a regular basis.</a:t>
            </a:r>
          </a:p>
          <a:p>
            <a:r>
              <a:rPr lang="en-US" sz="2400" dirty="0"/>
              <a:t>Encourage prospective placement resource to follow through with all required activities in a timely manner.</a:t>
            </a:r>
          </a:p>
          <a:p>
            <a:r>
              <a:rPr lang="en-US" sz="2400" dirty="0"/>
              <a:t>The prospective placement resource can contact their state ICPC office to check status along the way.  The resource can advocate for the home study request to be processed quickly and for the final placement decision to be transmitted promptly to the sending state.   </a:t>
            </a:r>
          </a:p>
          <a:p>
            <a:r>
              <a:rPr lang="en-US" sz="2400" dirty="0"/>
              <a:t>The proposed placement resource also can contact their local child welfare office to request status.</a:t>
            </a:r>
          </a:p>
        </p:txBody>
      </p:sp>
    </p:spTree>
    <p:extLst>
      <p:ext uri="{BB962C8B-B14F-4D97-AF65-F5344CB8AC3E}">
        <p14:creationId xmlns:p14="http://schemas.microsoft.com/office/powerpoint/2010/main" val="323288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35E840B-F373-450A-917B-890241E4FA4F}"/>
              </a:ext>
            </a:extLst>
          </p:cNvPr>
          <p:cNvSpPr>
            <a:spLocks noGrp="1"/>
          </p:cNvSpPr>
          <p:nvPr>
            <p:ph type="body" idx="1"/>
          </p:nvPr>
        </p:nvSpPr>
        <p:spPr>
          <a:xfrm>
            <a:off x="603504" y="746449"/>
            <a:ext cx="10247998" cy="5704685"/>
          </a:xfrm>
        </p:spPr>
        <p:txBody>
          <a:bodyPr>
            <a:normAutofit/>
          </a:bodyPr>
          <a:lstStyle/>
          <a:p>
            <a:br>
              <a:rPr lang="en-US" sz="3600" dirty="0">
                <a:latin typeface="Lucida Sans" panose="020B0602030504020204" pitchFamily="34" charset="0"/>
              </a:rPr>
            </a:br>
            <a:br>
              <a:rPr lang="en-US" sz="3600" dirty="0">
                <a:latin typeface="Lucida Sans" panose="020B0602030504020204" pitchFamily="34" charset="0"/>
              </a:rPr>
            </a:br>
            <a:endParaRPr lang="en-US" sz="3600" dirty="0">
              <a:latin typeface="Lucida Sans" panose="020B0602030504020204" pitchFamily="34" charset="0"/>
            </a:endParaRPr>
          </a:p>
          <a:p>
            <a:endParaRPr lang="en-US" sz="3600" dirty="0">
              <a:solidFill>
                <a:schemeClr val="tx1"/>
              </a:solidFill>
              <a:latin typeface="Lucida Sans" panose="020B0602030504020204" pitchFamily="34" charset="0"/>
            </a:endParaRPr>
          </a:p>
          <a:p>
            <a:endParaRPr lang="en-US" dirty="0">
              <a:solidFill>
                <a:schemeClr val="tx1"/>
              </a:solidFill>
              <a:latin typeface="Lucida Sans" panose="020B0602030504020204" pitchFamily="34" charset="0"/>
            </a:endParaRPr>
          </a:p>
        </p:txBody>
      </p:sp>
      <p:sp>
        <p:nvSpPr>
          <p:cNvPr id="3" name="TextBox 2">
            <a:extLst>
              <a:ext uri="{FF2B5EF4-FFF2-40B4-BE49-F238E27FC236}">
                <a16:creationId xmlns:a16="http://schemas.microsoft.com/office/drawing/2014/main" id="{5402BB9E-9338-48FE-94BE-3E4E4B8DBC41}"/>
              </a:ext>
            </a:extLst>
          </p:cNvPr>
          <p:cNvSpPr txBox="1"/>
          <p:nvPr/>
        </p:nvSpPr>
        <p:spPr>
          <a:xfrm>
            <a:off x="1677799" y="406866"/>
            <a:ext cx="7860484" cy="6463308"/>
          </a:xfrm>
          <a:prstGeom prst="rect">
            <a:avLst/>
          </a:prstGeom>
          <a:noFill/>
        </p:spPr>
        <p:txBody>
          <a:bodyPr wrap="square" rtlCol="0">
            <a:spAutoFit/>
          </a:bodyPr>
          <a:lstStyle/>
          <a:p>
            <a:r>
              <a:rPr lang="en-US" u="sng" dirty="0"/>
              <a:t>12 Regulations promulgated by the </a:t>
            </a:r>
          </a:p>
          <a:p>
            <a:r>
              <a:rPr lang="en-US" u="sng" dirty="0"/>
              <a:t>Association of </a:t>
            </a:r>
            <a:r>
              <a:rPr lang="en-US" u="sng" dirty="0" err="1"/>
              <a:t>Adminstrators</a:t>
            </a:r>
            <a:r>
              <a:rPr lang="en-US" u="sng" dirty="0"/>
              <a:t> of the Interstate Compact</a:t>
            </a:r>
          </a:p>
          <a:p>
            <a:r>
              <a:rPr lang="en-US" u="sng" dirty="0"/>
              <a:t> on the Placement of Children (AAICP)</a:t>
            </a:r>
          </a:p>
          <a:p>
            <a:endParaRPr lang="en-US" u="sng" dirty="0"/>
          </a:p>
          <a:p>
            <a:pPr marL="342900" indent="-342900">
              <a:buAutoNum type="arabicPeriod"/>
            </a:pPr>
            <a:r>
              <a:rPr lang="en-US" dirty="0"/>
              <a:t>Relocation of Family Units</a:t>
            </a:r>
          </a:p>
          <a:p>
            <a:pPr marL="342900" indent="-342900">
              <a:buAutoNum type="arabicPeriod"/>
            </a:pPr>
            <a:r>
              <a:rPr lang="en-US" dirty="0"/>
              <a:t>Public Court Jurisdiction Cases:  Placements for Public Adoption or Foster Care in Family Settings and/or with Parents/Relatives</a:t>
            </a:r>
          </a:p>
          <a:p>
            <a:pPr marL="342900" indent="-342900">
              <a:buAutoNum type="arabicPeriod"/>
            </a:pPr>
            <a:r>
              <a:rPr lang="en-US" dirty="0"/>
              <a:t>Definitions and Placement Categories:  Applicability and Exemptions </a:t>
            </a:r>
          </a:p>
          <a:p>
            <a:pPr marL="342900" indent="-342900">
              <a:buAutoNum type="arabicPeriod"/>
            </a:pPr>
            <a:r>
              <a:rPr lang="en-US" dirty="0"/>
              <a:t>Residential Placement</a:t>
            </a:r>
          </a:p>
          <a:p>
            <a:pPr marL="342900" indent="-342900">
              <a:buAutoNum type="arabicPeriod"/>
            </a:pPr>
            <a:r>
              <a:rPr lang="en-US" dirty="0"/>
              <a:t>Central State Compact Office</a:t>
            </a:r>
          </a:p>
          <a:p>
            <a:pPr marL="342900" indent="-342900">
              <a:buAutoNum type="arabicPeriod"/>
            </a:pPr>
            <a:r>
              <a:rPr lang="en-US" dirty="0"/>
              <a:t>Permission to Place Child:  Time Limitations, Reapplication</a:t>
            </a:r>
          </a:p>
          <a:p>
            <a:pPr marL="342900" indent="-342900">
              <a:buAutoNum type="arabicPeriod"/>
            </a:pPr>
            <a:r>
              <a:rPr lang="en-US" dirty="0"/>
              <a:t>Expedited Placement Decision</a:t>
            </a:r>
          </a:p>
          <a:p>
            <a:pPr marL="342900" indent="-342900">
              <a:buAutoNum type="arabicPeriod"/>
            </a:pPr>
            <a:r>
              <a:rPr lang="en-US" dirty="0"/>
              <a:t>Change of Placement Purpose</a:t>
            </a:r>
          </a:p>
          <a:p>
            <a:pPr marL="342900" indent="-342900">
              <a:buAutoNum type="arabicPeriod"/>
            </a:pPr>
            <a:r>
              <a:rPr lang="en-US" dirty="0"/>
              <a:t>Definition of a Visit</a:t>
            </a:r>
          </a:p>
          <a:p>
            <a:pPr marL="342900" indent="-342900">
              <a:buAutoNum type="arabicPeriod"/>
            </a:pPr>
            <a:r>
              <a:rPr lang="en-US" dirty="0"/>
              <a:t>Guardians</a:t>
            </a:r>
          </a:p>
          <a:p>
            <a:pPr marL="342900" indent="-342900">
              <a:buAutoNum type="arabicPeriod"/>
            </a:pPr>
            <a:r>
              <a:rPr lang="en-US" dirty="0"/>
              <a:t>Responsibility of States to Supervise Children</a:t>
            </a:r>
          </a:p>
          <a:p>
            <a:pPr marL="342900" indent="-342900">
              <a:buAutoNum type="arabicPeriod"/>
            </a:pPr>
            <a:r>
              <a:rPr lang="en-US" dirty="0"/>
              <a:t>Private/Independent Adoptions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9762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552BF-A677-4CAC-BAAE-0A706B105C6A}"/>
              </a:ext>
            </a:extLst>
          </p:cNvPr>
          <p:cNvSpPr>
            <a:spLocks noGrp="1"/>
          </p:cNvSpPr>
          <p:nvPr>
            <p:ph idx="1"/>
          </p:nvPr>
        </p:nvSpPr>
        <p:spPr>
          <a:xfrm>
            <a:off x="913795" y="457200"/>
            <a:ext cx="10353762" cy="6212048"/>
          </a:xfrm>
        </p:spPr>
        <p:txBody>
          <a:bodyPr>
            <a:noAutofit/>
          </a:bodyPr>
          <a:lstStyle/>
          <a:p>
            <a:endParaRPr lang="en-US" sz="1600" u="sng" dirty="0">
              <a:latin typeface="Lucida Sans" panose="020B0602030504020204" pitchFamily="34" charset="0"/>
            </a:endParaRPr>
          </a:p>
          <a:p>
            <a:r>
              <a:rPr lang="en-US" sz="1600" u="sng" dirty="0">
                <a:latin typeface="Lucida Sans" panose="020B0602030504020204" pitchFamily="34" charset="0"/>
              </a:rPr>
              <a:t>Regulation 1</a:t>
            </a:r>
            <a:r>
              <a:rPr lang="en-US" sz="1600" dirty="0">
                <a:effectLst/>
                <a:latin typeface="Lucida Sans" panose="020B0602030504020204" pitchFamily="34" charset="0"/>
              </a:rPr>
              <a:t>:   Applies when already approved placement (</a:t>
            </a:r>
            <a:r>
              <a:rPr lang="en-US" sz="1600" dirty="0" err="1">
                <a:effectLst/>
                <a:latin typeface="Lucida Sans" panose="020B0602030504020204" pitchFamily="34" charset="0"/>
              </a:rPr>
              <a:t>ie</a:t>
            </a:r>
            <a:r>
              <a:rPr lang="en-US" sz="1600" dirty="0">
                <a:effectLst/>
                <a:latin typeface="Lucida Sans" panose="020B0602030504020204" pitchFamily="34" charset="0"/>
              </a:rPr>
              <a:t>. certified foster home) resource wishes to move out of state with the child.</a:t>
            </a:r>
          </a:p>
          <a:p>
            <a:r>
              <a:rPr lang="en-US" sz="1600" u="sng" dirty="0">
                <a:effectLst/>
                <a:latin typeface="Lucida Sans" panose="020B0602030504020204" pitchFamily="34" charset="0"/>
              </a:rPr>
              <a:t>Regulation 2</a:t>
            </a:r>
            <a:r>
              <a:rPr lang="en-US" sz="1600" dirty="0">
                <a:effectLst/>
                <a:latin typeface="Lucida Sans" panose="020B0602030504020204" pitchFamily="34" charset="0"/>
              </a:rPr>
              <a:t>: Applies when Child is within the jurisdiction of the Court and/or in the custody of an agency, such as DHS, and the agency seeks to place the child in another state.  </a:t>
            </a:r>
          </a:p>
          <a:p>
            <a:r>
              <a:rPr lang="en-US" sz="1600" u="sng" dirty="0">
                <a:effectLst/>
                <a:latin typeface="Lucida Sans" panose="020B0602030504020204" pitchFamily="34" charset="0"/>
              </a:rPr>
              <a:t>Regulation 3</a:t>
            </a:r>
            <a:r>
              <a:rPr lang="en-US" sz="1600" dirty="0">
                <a:effectLst/>
                <a:latin typeface="Lucida Sans" panose="020B0602030504020204" pitchFamily="34" charset="0"/>
              </a:rPr>
              <a:t>:  Defines placement categories to which ICPC applies and exemptions.</a:t>
            </a:r>
            <a:endParaRPr lang="en-US" sz="1600" u="sng" dirty="0">
              <a:latin typeface="Lucida Sans" panose="020B0602030504020204" pitchFamily="34" charset="0"/>
            </a:endParaRPr>
          </a:p>
          <a:p>
            <a:pPr marL="0" indent="0">
              <a:buNone/>
            </a:pPr>
            <a:r>
              <a:rPr lang="en-US" sz="1600" dirty="0">
                <a:effectLst/>
                <a:latin typeface="Lucida Sans" panose="020B0602030504020204" pitchFamily="34" charset="0"/>
              </a:rPr>
              <a:t>	1.  Adoptions: Placement preliminary to an adoption (independent, private or public 	adoptions)</a:t>
            </a:r>
          </a:p>
          <a:p>
            <a:pPr marL="0" indent="0">
              <a:buNone/>
            </a:pPr>
            <a:r>
              <a:rPr lang="en-US" sz="1600" dirty="0">
                <a:effectLst/>
                <a:latin typeface="Lucida Sans" panose="020B0602030504020204" pitchFamily="34" charset="0"/>
              </a:rPr>
              <a:t>	2.  Licensed or approved foster homes (placement with related or unrelated caregivers)</a:t>
            </a:r>
          </a:p>
          <a:p>
            <a:pPr marL="0" indent="0">
              <a:buNone/>
            </a:pPr>
            <a:r>
              <a:rPr lang="en-US" sz="1600" dirty="0">
                <a:effectLst/>
                <a:latin typeface="Lucida Sans" panose="020B0602030504020204" pitchFamily="34" charset="0"/>
              </a:rPr>
              <a:t>	3.  Placements with parents and relatives when a parent or relative is not making the 	placement as defined in Article VIII (a) "Limitations“***</a:t>
            </a:r>
          </a:p>
          <a:p>
            <a:pPr marL="0" indent="0">
              <a:buNone/>
            </a:pPr>
            <a:r>
              <a:rPr lang="en-US" sz="1600" dirty="0">
                <a:effectLst/>
                <a:latin typeface="Lucida Sans" panose="020B0602030504020204" pitchFamily="34" charset="0"/>
              </a:rPr>
              <a:t>	4.  Group homes/residential placement of all children, including adjudicated delinquents in 	institutions in other states as defined in Article VI and Regulation No. 4.</a:t>
            </a:r>
          </a:p>
          <a:p>
            <a:pPr marL="0" indent="0">
              <a:buNone/>
            </a:pPr>
            <a:endParaRPr lang="en-US" sz="1600" dirty="0">
              <a:effectLst/>
              <a:latin typeface="Lucida Sans" panose="020B0602030504020204" pitchFamily="34" charset="0"/>
            </a:endParaRPr>
          </a:p>
          <a:p>
            <a:pPr marL="0" indent="0">
              <a:buNone/>
            </a:pPr>
            <a:r>
              <a:rPr lang="en-US" sz="1600" dirty="0">
                <a:effectLst/>
                <a:latin typeface="Lucida Sans" panose="020B0602030504020204" pitchFamily="34" charset="0"/>
              </a:rPr>
              <a:t>***State’s are split regarding applicability of ICPC to placement with a parent.  </a:t>
            </a:r>
            <a:r>
              <a:rPr lang="en-US" sz="1600" dirty="0">
                <a:effectLst/>
              </a:rPr>
              <a:t>Oregon’s view:   ICPC applies to placement with a parent.  </a:t>
            </a:r>
            <a:r>
              <a:rPr lang="en-US" sz="1600" u="sng" dirty="0"/>
              <a:t>State ex rel. Juvenile Dept. of Clackamas County </a:t>
            </a:r>
            <a:r>
              <a:rPr lang="en-US" sz="1600" dirty="0"/>
              <a:t>v. Smith, 107 Or. App. 129, 811 P.2d 145 (1991)</a:t>
            </a:r>
            <a:endParaRPr lang="en-US" sz="1600" dirty="0">
              <a:effectLst/>
              <a:latin typeface="Lucida Sans" panose="020B0602030504020204" pitchFamily="34" charset="0"/>
            </a:endParaRPr>
          </a:p>
          <a:p>
            <a:pPr marL="0" indent="0">
              <a:buNone/>
            </a:pPr>
            <a:r>
              <a:rPr lang="en-US" sz="1600" dirty="0">
                <a:effectLst/>
                <a:latin typeface="Lucida Sans" panose="020B0602030504020204" pitchFamily="34" charset="0"/>
              </a:rPr>
              <a:t>	</a:t>
            </a:r>
          </a:p>
        </p:txBody>
      </p:sp>
    </p:spTree>
    <p:extLst>
      <p:ext uri="{BB962C8B-B14F-4D97-AF65-F5344CB8AC3E}">
        <p14:creationId xmlns:p14="http://schemas.microsoft.com/office/powerpoint/2010/main" val="17776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2688F0-B950-4779-A829-F25DCD018904}"/>
              </a:ext>
            </a:extLst>
          </p:cNvPr>
          <p:cNvSpPr>
            <a:spLocks noGrp="1"/>
          </p:cNvSpPr>
          <p:nvPr>
            <p:ph idx="1"/>
          </p:nvPr>
        </p:nvSpPr>
        <p:spPr>
          <a:xfrm>
            <a:off x="1266132" y="2356122"/>
            <a:ext cx="10353762" cy="3695136"/>
          </a:xfrm>
        </p:spPr>
        <p:txBody>
          <a:bodyPr>
            <a:normAutofit fontScale="77500" lnSpcReduction="20000"/>
          </a:bodyPr>
          <a:lstStyle/>
          <a:p>
            <a:pPr marL="342900" lvl="0" indent="-342900" fontAlgn="base">
              <a:lnSpc>
                <a:spcPct val="100000"/>
              </a:lnSpc>
              <a:spcBef>
                <a:spcPct val="20000"/>
              </a:spcBef>
              <a:spcAft>
                <a:spcPct val="0"/>
              </a:spcAft>
              <a:buClr>
                <a:srgbClr val="B4EF7F"/>
              </a:buClr>
              <a:buSzPct val="70000"/>
              <a:buNone/>
              <a:defRPr/>
            </a:pPr>
            <a:endParaRPr lang="en-US" sz="3200" kern="0" dirty="0">
              <a:solidFill>
                <a:srgbClr val="FFFFFF"/>
              </a:solidFill>
              <a:effectLst>
                <a:outerShdw blurRad="38100" dist="38100" dir="2700000" algn="tl">
                  <a:srgbClr val="000000"/>
                </a:outerShdw>
              </a:effectLst>
              <a:latin typeface="Tahoma"/>
            </a:endParaRPr>
          </a:p>
          <a:p>
            <a:pPr marL="342900" lvl="0" indent="-342900" fontAlgn="base">
              <a:lnSpc>
                <a:spcPct val="100000"/>
              </a:lnSpc>
              <a:spcBef>
                <a:spcPct val="20000"/>
              </a:spcBef>
              <a:spcAft>
                <a:spcPct val="0"/>
              </a:spcAft>
              <a:buClr>
                <a:srgbClr val="FFFFFF"/>
              </a:buClr>
              <a:buSzPct val="70000"/>
              <a:buFont typeface="Wingdings" panose="05000000000000000000" pitchFamily="2" charset="2"/>
              <a:buChar char="Ø"/>
              <a:defRPr/>
            </a:pPr>
            <a:r>
              <a:rPr lang="en-US" sz="3200" kern="0" dirty="0">
                <a:solidFill>
                  <a:srgbClr val="FFFFFF"/>
                </a:solidFill>
                <a:effectLst>
                  <a:outerShdw blurRad="38100" dist="38100" dir="2700000" algn="tl">
                    <a:srgbClr val="000000"/>
                  </a:outerShdw>
                </a:effectLst>
                <a:latin typeface="Tahoma"/>
              </a:rPr>
              <a:t>Child was not removed from that parent; </a:t>
            </a:r>
            <a:r>
              <a:rPr lang="en-US" sz="3200" b="1" kern="0" dirty="0">
                <a:solidFill>
                  <a:srgbClr val="FFFFFF"/>
                </a:solidFill>
                <a:effectLst>
                  <a:outerShdw blurRad="38100" dist="38100" dir="2700000" algn="tl">
                    <a:srgbClr val="000000"/>
                  </a:outerShdw>
                </a:effectLst>
                <a:latin typeface="Tahoma"/>
              </a:rPr>
              <a:t>and</a:t>
            </a:r>
          </a:p>
          <a:p>
            <a:pPr marL="342900" lvl="0" indent="-342900" fontAlgn="base">
              <a:lnSpc>
                <a:spcPct val="100000"/>
              </a:lnSpc>
              <a:spcBef>
                <a:spcPct val="20000"/>
              </a:spcBef>
              <a:spcAft>
                <a:spcPct val="0"/>
              </a:spcAft>
              <a:buClr>
                <a:srgbClr val="FFFFFF"/>
              </a:buClr>
              <a:buSzPct val="70000"/>
              <a:buFont typeface="Wingdings" panose="05000000000000000000" pitchFamily="2" charset="2"/>
              <a:buChar char="Ø"/>
              <a:defRPr/>
            </a:pPr>
            <a:endParaRPr lang="en-US" sz="3200" kern="0" dirty="0">
              <a:solidFill>
                <a:srgbClr val="FFFFFF"/>
              </a:solidFill>
              <a:effectLst>
                <a:outerShdw blurRad="38100" dist="38100" dir="2700000" algn="tl">
                  <a:srgbClr val="000000"/>
                </a:outerShdw>
              </a:effectLst>
              <a:latin typeface="Tahoma"/>
            </a:endParaRPr>
          </a:p>
          <a:p>
            <a:pPr marL="342900" lvl="0" indent="-342900" fontAlgn="base">
              <a:lnSpc>
                <a:spcPct val="100000"/>
              </a:lnSpc>
              <a:spcBef>
                <a:spcPct val="20000"/>
              </a:spcBef>
              <a:spcAft>
                <a:spcPct val="0"/>
              </a:spcAft>
              <a:buClr>
                <a:srgbClr val="FFFFFF"/>
              </a:buClr>
              <a:buSzPct val="70000"/>
              <a:buFont typeface="Wingdings" panose="05000000000000000000" pitchFamily="2" charset="2"/>
              <a:buChar char="Ø"/>
              <a:defRPr/>
            </a:pPr>
            <a:r>
              <a:rPr lang="en-US" sz="3200" kern="0" dirty="0">
                <a:solidFill>
                  <a:srgbClr val="FFFFFF"/>
                </a:solidFill>
                <a:effectLst>
                  <a:outerShdw blurRad="38100" dist="38100" dir="2700000" algn="tl">
                    <a:srgbClr val="000000"/>
                  </a:outerShdw>
                </a:effectLst>
                <a:latin typeface="Tahoma"/>
              </a:rPr>
              <a:t>The court has no evidence before it, </a:t>
            </a:r>
            <a:r>
              <a:rPr lang="en-US" sz="3200" i="1" kern="0" dirty="0">
                <a:solidFill>
                  <a:srgbClr val="FFFFFF"/>
                </a:solidFill>
                <a:effectLst>
                  <a:outerShdw blurRad="38100" dist="38100" dir="2700000" algn="tl">
                    <a:srgbClr val="000000"/>
                  </a:outerShdw>
                </a:effectLst>
                <a:latin typeface="Tahoma"/>
              </a:rPr>
              <a:t>and seeks no evidence,</a:t>
            </a:r>
            <a:r>
              <a:rPr lang="en-US" sz="3200" kern="0" dirty="0">
                <a:solidFill>
                  <a:srgbClr val="FFFFFF"/>
                </a:solidFill>
                <a:effectLst>
                  <a:outerShdw blurRad="38100" dist="38100" dir="2700000" algn="tl">
                    <a:srgbClr val="000000"/>
                  </a:outerShdw>
                </a:effectLst>
                <a:latin typeface="Tahoma"/>
              </a:rPr>
              <a:t> that the parent is unfit; </a:t>
            </a:r>
            <a:r>
              <a:rPr lang="en-US" sz="3200" b="1" kern="0" dirty="0">
                <a:solidFill>
                  <a:srgbClr val="FFFFFF"/>
                </a:solidFill>
                <a:effectLst>
                  <a:outerShdw blurRad="38100" dist="38100" dir="2700000" algn="tl">
                    <a:srgbClr val="000000"/>
                  </a:outerShdw>
                </a:effectLst>
                <a:latin typeface="Tahoma"/>
              </a:rPr>
              <a:t>and</a:t>
            </a:r>
            <a:r>
              <a:rPr lang="en-US" sz="3200" kern="0" dirty="0">
                <a:solidFill>
                  <a:srgbClr val="FFFFFF"/>
                </a:solidFill>
                <a:effectLst>
                  <a:outerShdw blurRad="38100" dist="38100" dir="2700000" algn="tl">
                    <a:srgbClr val="000000"/>
                  </a:outerShdw>
                </a:effectLst>
                <a:latin typeface="Tahoma"/>
              </a:rPr>
              <a:t> </a:t>
            </a:r>
          </a:p>
          <a:p>
            <a:pPr marL="0" lvl="0" indent="0" fontAlgn="base">
              <a:lnSpc>
                <a:spcPct val="100000"/>
              </a:lnSpc>
              <a:spcBef>
                <a:spcPct val="20000"/>
              </a:spcBef>
              <a:spcAft>
                <a:spcPct val="0"/>
              </a:spcAft>
              <a:buClr>
                <a:srgbClr val="FFFFFF"/>
              </a:buClr>
              <a:buSzPct val="70000"/>
              <a:buNone/>
              <a:defRPr/>
            </a:pPr>
            <a:endParaRPr lang="en-US" sz="3200" kern="0" dirty="0">
              <a:solidFill>
                <a:srgbClr val="FFFFFF"/>
              </a:solidFill>
              <a:effectLst>
                <a:outerShdw blurRad="38100" dist="38100" dir="2700000" algn="tl">
                  <a:srgbClr val="000000"/>
                </a:outerShdw>
              </a:effectLst>
              <a:latin typeface="Tahoma"/>
            </a:endParaRPr>
          </a:p>
          <a:p>
            <a:pPr marL="342900" lvl="0" indent="-342900" fontAlgn="base">
              <a:lnSpc>
                <a:spcPct val="100000"/>
              </a:lnSpc>
              <a:spcBef>
                <a:spcPct val="20000"/>
              </a:spcBef>
              <a:spcAft>
                <a:spcPct val="0"/>
              </a:spcAft>
              <a:buClr>
                <a:srgbClr val="FFFFFF"/>
              </a:buClr>
              <a:buSzPct val="70000"/>
              <a:buFont typeface="Wingdings" panose="05000000000000000000" pitchFamily="2" charset="2"/>
              <a:buChar char="Ø"/>
              <a:defRPr/>
            </a:pPr>
            <a:r>
              <a:rPr lang="en-US" sz="3200" kern="0" dirty="0">
                <a:solidFill>
                  <a:srgbClr val="FFFFFF"/>
                </a:solidFill>
                <a:effectLst>
                  <a:outerShdw blurRad="38100" dist="38100" dir="2700000" algn="tl">
                    <a:srgbClr val="000000"/>
                  </a:outerShdw>
                </a:effectLst>
                <a:latin typeface="Tahoma"/>
              </a:rPr>
              <a:t>The court dismisses its jurisdiction immediately.  </a:t>
            </a:r>
          </a:p>
          <a:p>
            <a:pPr marL="0" indent="0">
              <a:buNone/>
            </a:pPr>
            <a:endParaRPr lang="en-US" dirty="0">
              <a:effectLst/>
              <a:latin typeface="Lucida Sans" panose="020B0602030504020204" pitchFamily="34" charset="0"/>
            </a:endParaRPr>
          </a:p>
          <a:p>
            <a:pPr marL="0" indent="0">
              <a:buNone/>
            </a:pPr>
            <a:r>
              <a:rPr lang="en-US" sz="3200" i="1" dirty="0">
                <a:effectLst/>
                <a:latin typeface="Tahoma" panose="020B0604030504040204" pitchFamily="34" charset="0"/>
                <a:ea typeface="Tahoma" panose="020B0604030504040204" pitchFamily="34" charset="0"/>
                <a:cs typeface="Tahoma" panose="020B0604030504040204" pitchFamily="34" charset="0"/>
              </a:rPr>
              <a:t>Receiving state will have no supervision or monitoring responsibility</a:t>
            </a:r>
            <a:endParaRPr lang="en-US" sz="3200" i="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2688275-3956-4A6E-BBB8-193FF69EEAAF}"/>
              </a:ext>
            </a:extLst>
          </p:cNvPr>
          <p:cNvSpPr txBox="1"/>
          <p:nvPr/>
        </p:nvSpPr>
        <p:spPr>
          <a:xfrm>
            <a:off x="545283" y="526404"/>
            <a:ext cx="8305101" cy="1766637"/>
          </a:xfrm>
          <a:prstGeom prst="rect">
            <a:avLst/>
          </a:prstGeom>
          <a:noFill/>
        </p:spPr>
        <p:txBody>
          <a:bodyPr wrap="square" rtlCol="0">
            <a:spAutoFit/>
          </a:bodyPr>
          <a:lstStyle/>
          <a:p>
            <a:pPr marL="342900" lvl="0" indent="-342900" fontAlgn="base">
              <a:lnSpc>
                <a:spcPct val="100000"/>
              </a:lnSpc>
              <a:spcBef>
                <a:spcPct val="20000"/>
              </a:spcBef>
              <a:spcAft>
                <a:spcPct val="0"/>
              </a:spcAft>
              <a:buClr>
                <a:srgbClr val="B4EF7F"/>
              </a:buClr>
              <a:buSzPct val="70000"/>
              <a:buNone/>
              <a:defRPr/>
            </a:pPr>
            <a:r>
              <a:rPr lang="en-US" sz="3200" kern="0" dirty="0">
                <a:solidFill>
                  <a:srgbClr val="FFFFFF"/>
                </a:solidFill>
                <a:effectLst>
                  <a:outerShdw blurRad="38100" dist="38100" dir="2700000" algn="tl">
                    <a:srgbClr val="000000"/>
                  </a:outerShdw>
                </a:effectLst>
                <a:latin typeface="Tahoma"/>
              </a:rPr>
              <a:t>Regulation 3 does allow the court to place a</a:t>
            </a:r>
          </a:p>
          <a:p>
            <a:pPr marL="342900" lvl="0" indent="-342900" fontAlgn="base">
              <a:lnSpc>
                <a:spcPct val="100000"/>
              </a:lnSpc>
              <a:spcBef>
                <a:spcPct val="20000"/>
              </a:spcBef>
              <a:spcAft>
                <a:spcPct val="0"/>
              </a:spcAft>
              <a:buClr>
                <a:srgbClr val="B4EF7F"/>
              </a:buClr>
              <a:buSzPct val="70000"/>
              <a:buNone/>
              <a:defRPr/>
            </a:pPr>
            <a:r>
              <a:rPr lang="en-US" sz="3200" kern="0" dirty="0">
                <a:solidFill>
                  <a:srgbClr val="FFFFFF"/>
                </a:solidFill>
                <a:effectLst>
                  <a:outerShdw blurRad="38100" dist="38100" dir="2700000" algn="tl">
                    <a:srgbClr val="000000"/>
                  </a:outerShdw>
                </a:effectLst>
                <a:latin typeface="Tahoma"/>
              </a:rPr>
              <a:t>child with a parent without going through</a:t>
            </a:r>
          </a:p>
          <a:p>
            <a:pPr marL="342900" lvl="0" indent="-342900" fontAlgn="base">
              <a:lnSpc>
                <a:spcPct val="100000"/>
              </a:lnSpc>
              <a:spcBef>
                <a:spcPct val="20000"/>
              </a:spcBef>
              <a:spcAft>
                <a:spcPct val="0"/>
              </a:spcAft>
              <a:buClr>
                <a:srgbClr val="B4EF7F"/>
              </a:buClr>
              <a:buSzPct val="70000"/>
              <a:buNone/>
              <a:defRPr/>
            </a:pPr>
            <a:r>
              <a:rPr lang="en-US" sz="3200" kern="0" dirty="0">
                <a:solidFill>
                  <a:srgbClr val="FFFFFF"/>
                </a:solidFill>
                <a:effectLst>
                  <a:outerShdw blurRad="38100" dist="38100" dir="2700000" algn="tl">
                    <a:srgbClr val="000000"/>
                  </a:outerShdw>
                </a:effectLst>
                <a:latin typeface="Tahoma"/>
              </a:rPr>
              <a:t>ICPC, provided that:</a:t>
            </a:r>
          </a:p>
        </p:txBody>
      </p:sp>
      <p:pic>
        <p:nvPicPr>
          <p:cNvPr id="5" name="Picture 20" descr="dglxasset[2]">
            <a:extLst>
              <a:ext uri="{FF2B5EF4-FFF2-40B4-BE49-F238E27FC236}">
                <a16:creationId xmlns:a16="http://schemas.microsoft.com/office/drawing/2014/main" id="{905542E1-E4B9-47E3-BDF5-D8ECADC01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209" y="625956"/>
            <a:ext cx="21336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80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C42C9E-271B-4229-8651-16A5091AB96E}"/>
              </a:ext>
            </a:extLst>
          </p:cNvPr>
          <p:cNvSpPr txBox="1">
            <a:spLocks/>
          </p:cNvSpPr>
          <p:nvPr/>
        </p:nvSpPr>
        <p:spPr>
          <a:xfrm>
            <a:off x="290818" y="246508"/>
            <a:ext cx="8229600" cy="1210213"/>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US" altLang="en-US" sz="3200" dirty="0"/>
              <a:t>Regulation 7 – priority placement</a:t>
            </a:r>
          </a:p>
        </p:txBody>
      </p:sp>
      <p:sp>
        <p:nvSpPr>
          <p:cNvPr id="3" name="Rectangle 2">
            <a:extLst>
              <a:ext uri="{FF2B5EF4-FFF2-40B4-BE49-F238E27FC236}">
                <a16:creationId xmlns:a16="http://schemas.microsoft.com/office/drawing/2014/main" id="{567F7CEC-C3C1-49CB-A408-AC9ABD02EF5E}"/>
              </a:ext>
            </a:extLst>
          </p:cNvPr>
          <p:cNvSpPr/>
          <p:nvPr/>
        </p:nvSpPr>
        <p:spPr>
          <a:xfrm>
            <a:off x="290818" y="1621430"/>
            <a:ext cx="4885189" cy="4093428"/>
          </a:xfrm>
          <a:prstGeom prst="rect">
            <a:avLst/>
          </a:prstGeom>
        </p:spPr>
        <p:txBody>
          <a:bodyPr wrap="square">
            <a:spAutoFit/>
          </a:bodyPr>
          <a:lstStyle/>
          <a:p>
            <a:pPr marL="55563" indent="-55563"/>
            <a:r>
              <a:rPr lang="en-US" altLang="en-US" sz="2000" dirty="0"/>
              <a:t>Proposed placement is with:</a:t>
            </a:r>
          </a:p>
          <a:p>
            <a:pPr marL="55563" indent="-55563"/>
            <a:endParaRPr lang="en-US" altLang="en-US" sz="2000" dirty="0"/>
          </a:p>
          <a:p>
            <a:pPr marL="952500" lvl="2" indent="17463">
              <a:buClr>
                <a:schemeClr val="tx1"/>
              </a:buClr>
              <a:buFont typeface="Wingdings" panose="05000000000000000000" pitchFamily="2" charset="2"/>
              <a:buChar char="v"/>
            </a:pPr>
            <a:r>
              <a:rPr lang="en-US" altLang="en-US" sz="2000" dirty="0"/>
              <a:t>Parent</a:t>
            </a:r>
          </a:p>
          <a:p>
            <a:pPr marL="952500" lvl="2" indent="17463">
              <a:buClr>
                <a:schemeClr val="tx1"/>
              </a:buClr>
              <a:buFont typeface="Wingdings" panose="05000000000000000000" pitchFamily="2" charset="2"/>
              <a:buChar char="v"/>
            </a:pPr>
            <a:endParaRPr lang="en-US" altLang="en-US" sz="2000" dirty="0"/>
          </a:p>
          <a:p>
            <a:pPr marL="952500" lvl="2" indent="17463">
              <a:buClr>
                <a:schemeClr val="tx1"/>
              </a:buClr>
              <a:buFont typeface="Wingdings" panose="05000000000000000000" pitchFamily="2" charset="2"/>
              <a:buChar char="v"/>
            </a:pPr>
            <a:r>
              <a:rPr lang="en-US" altLang="en-US" sz="2000" dirty="0"/>
              <a:t>Step-parent</a:t>
            </a:r>
          </a:p>
          <a:p>
            <a:pPr marL="952500" lvl="2" indent="17463">
              <a:buClr>
                <a:schemeClr val="tx1"/>
              </a:buClr>
              <a:buFont typeface="Wingdings" panose="05000000000000000000" pitchFamily="2" charset="2"/>
              <a:buChar char="v"/>
            </a:pPr>
            <a:endParaRPr lang="en-US" altLang="en-US" sz="2000" dirty="0"/>
          </a:p>
          <a:p>
            <a:pPr marL="952500" lvl="2" indent="17463">
              <a:buClr>
                <a:schemeClr val="tx1"/>
              </a:buClr>
              <a:buFont typeface="Wingdings" panose="05000000000000000000" pitchFamily="2" charset="2"/>
              <a:buChar char="v"/>
            </a:pPr>
            <a:r>
              <a:rPr lang="en-US" altLang="en-US" sz="2000" dirty="0"/>
              <a:t>Grandparent</a:t>
            </a:r>
          </a:p>
          <a:p>
            <a:pPr marL="952500" lvl="2" indent="17463">
              <a:buClr>
                <a:schemeClr val="tx1"/>
              </a:buClr>
              <a:buFont typeface="Wingdings" panose="05000000000000000000" pitchFamily="2" charset="2"/>
              <a:buChar char="v"/>
            </a:pPr>
            <a:endParaRPr lang="en-US" altLang="en-US" sz="2000" dirty="0"/>
          </a:p>
          <a:p>
            <a:pPr marL="952500" lvl="2" indent="17463">
              <a:buClr>
                <a:schemeClr val="tx1"/>
              </a:buClr>
              <a:buFont typeface="Wingdings" panose="05000000000000000000" pitchFamily="2" charset="2"/>
              <a:buChar char="v"/>
            </a:pPr>
            <a:r>
              <a:rPr lang="en-US" altLang="en-US" sz="2000" dirty="0"/>
              <a:t>Adult uncle or aunt</a:t>
            </a:r>
          </a:p>
          <a:p>
            <a:pPr marL="952500" lvl="2" indent="17463">
              <a:buClr>
                <a:schemeClr val="tx1"/>
              </a:buClr>
              <a:buFont typeface="Wingdings" panose="05000000000000000000" pitchFamily="2" charset="2"/>
              <a:buChar char="v"/>
            </a:pPr>
            <a:endParaRPr lang="en-US" altLang="en-US" sz="2000" dirty="0"/>
          </a:p>
          <a:p>
            <a:pPr marL="952500" lvl="2" indent="17463">
              <a:buClr>
                <a:schemeClr val="tx1"/>
              </a:buClr>
              <a:buFont typeface="Wingdings" panose="05000000000000000000" pitchFamily="2" charset="2"/>
              <a:buChar char="v"/>
            </a:pPr>
            <a:r>
              <a:rPr lang="en-US" altLang="en-US" sz="2000" dirty="0"/>
              <a:t>Adult sibling, or</a:t>
            </a:r>
          </a:p>
          <a:p>
            <a:pPr marL="952500" lvl="2" indent="17463">
              <a:buClr>
                <a:schemeClr val="tx1"/>
              </a:buClr>
              <a:buFont typeface="Wingdings" panose="05000000000000000000" pitchFamily="2" charset="2"/>
              <a:buChar char="v"/>
            </a:pPr>
            <a:endParaRPr lang="en-US" altLang="en-US" sz="2000" dirty="0"/>
          </a:p>
          <a:p>
            <a:pPr marL="952500" lvl="2" indent="17463">
              <a:buClr>
                <a:schemeClr val="tx1"/>
              </a:buClr>
              <a:buFont typeface="Wingdings" panose="05000000000000000000" pitchFamily="2" charset="2"/>
              <a:buChar char="v"/>
            </a:pPr>
            <a:r>
              <a:rPr lang="en-US" altLang="en-US" sz="2000" dirty="0"/>
              <a:t>Legal guardian</a:t>
            </a:r>
          </a:p>
        </p:txBody>
      </p:sp>
      <p:sp>
        <p:nvSpPr>
          <p:cNvPr id="6" name="Rectangle 5">
            <a:extLst>
              <a:ext uri="{FF2B5EF4-FFF2-40B4-BE49-F238E27FC236}">
                <a16:creationId xmlns:a16="http://schemas.microsoft.com/office/drawing/2014/main" id="{75510300-3BE9-4CA6-BB7B-096BC2A66DE7}"/>
              </a:ext>
            </a:extLst>
          </p:cNvPr>
          <p:cNvSpPr/>
          <p:nvPr/>
        </p:nvSpPr>
        <p:spPr>
          <a:xfrm>
            <a:off x="5980862" y="1565062"/>
            <a:ext cx="6096000" cy="4708981"/>
          </a:xfrm>
          <a:prstGeom prst="rect">
            <a:avLst/>
          </a:prstGeom>
        </p:spPr>
        <p:txBody>
          <a:bodyPr>
            <a:spAutoFit/>
          </a:bodyPr>
          <a:lstStyle/>
          <a:p>
            <a:pPr marL="176213">
              <a:tabLst>
                <a:tab pos="176213" algn="l"/>
                <a:tab pos="1025525" algn="l"/>
                <a:tab pos="1311275" algn="l"/>
              </a:tabLst>
              <a:defRPr/>
            </a:pPr>
            <a:r>
              <a:rPr lang="en-US" sz="2000" dirty="0"/>
              <a:t>The case meets at least one of the following criteria: </a:t>
            </a:r>
          </a:p>
          <a:p>
            <a:pPr marL="176213">
              <a:tabLst>
                <a:tab pos="176213" algn="l"/>
                <a:tab pos="1025525" algn="l"/>
                <a:tab pos="1311275" algn="l"/>
              </a:tabLst>
              <a:defRPr/>
            </a:pPr>
            <a:endParaRPr lang="en-US" sz="2000" dirty="0"/>
          </a:p>
          <a:p>
            <a:pPr marL="519113">
              <a:buClr>
                <a:schemeClr val="tx1"/>
              </a:buClr>
              <a:buFont typeface="Wingdings" pitchFamily="2" charset="2"/>
              <a:buChar char="ü"/>
              <a:tabLst>
                <a:tab pos="176213" algn="l"/>
                <a:tab pos="1025525" algn="l"/>
                <a:tab pos="1311275" algn="l"/>
              </a:tabLst>
              <a:defRPr/>
            </a:pPr>
            <a:r>
              <a:rPr lang="en-US" sz="2000" dirty="0"/>
              <a:t>Unexpected dependency due to recent incarceration, incapacitation, or death of a parent or guardian, </a:t>
            </a:r>
            <a:r>
              <a:rPr lang="en-US" sz="2000" b="1" dirty="0"/>
              <a:t>or</a:t>
            </a:r>
          </a:p>
          <a:p>
            <a:pPr marL="519113">
              <a:buClr>
                <a:schemeClr val="tx1"/>
              </a:buClr>
              <a:buFont typeface="Wingdings" pitchFamily="2" charset="2"/>
              <a:buChar char="ü"/>
              <a:tabLst>
                <a:tab pos="176213" algn="l"/>
                <a:tab pos="1025525" algn="l"/>
                <a:tab pos="1311275" algn="l"/>
              </a:tabLst>
              <a:defRPr/>
            </a:pPr>
            <a:endParaRPr lang="en-US" sz="2000" b="1" dirty="0"/>
          </a:p>
          <a:p>
            <a:pPr marL="519113">
              <a:buClr>
                <a:schemeClr val="tx1"/>
              </a:buClr>
              <a:buFont typeface="Wingdings" pitchFamily="2" charset="2"/>
              <a:buChar char="ü"/>
              <a:tabLst>
                <a:tab pos="176213" algn="l"/>
                <a:tab pos="1025525" algn="l"/>
                <a:tab pos="1311275" algn="l"/>
              </a:tabLst>
              <a:defRPr/>
            </a:pPr>
            <a:r>
              <a:rPr lang="en-US" sz="2000" dirty="0"/>
              <a:t>The child is under 4 years of age, </a:t>
            </a:r>
            <a:r>
              <a:rPr lang="en-US" sz="2000" b="1" dirty="0"/>
              <a:t>or</a:t>
            </a:r>
          </a:p>
          <a:p>
            <a:pPr marL="519113">
              <a:buClr>
                <a:schemeClr val="tx1"/>
              </a:buClr>
              <a:buFont typeface="Wingdings" pitchFamily="2" charset="2"/>
              <a:buChar char="ü"/>
              <a:tabLst>
                <a:tab pos="176213" algn="l"/>
                <a:tab pos="1025525" algn="l"/>
                <a:tab pos="1311275" algn="l"/>
              </a:tabLst>
              <a:defRPr/>
            </a:pPr>
            <a:endParaRPr lang="en-US" sz="2000" b="1" dirty="0"/>
          </a:p>
          <a:p>
            <a:pPr marL="519113">
              <a:buClr>
                <a:schemeClr val="tx1"/>
              </a:buClr>
              <a:buFont typeface="Wingdings" pitchFamily="2" charset="2"/>
              <a:buChar char="ü"/>
              <a:tabLst>
                <a:tab pos="176213" algn="l"/>
                <a:tab pos="1025525" algn="l"/>
                <a:tab pos="1311275" algn="l"/>
              </a:tabLst>
              <a:defRPr/>
            </a:pPr>
            <a:r>
              <a:rPr lang="en-US" sz="2000" dirty="0"/>
              <a:t>The court finds that any child in the sibling group to be placed has a substantial relationship with the proposed placement, </a:t>
            </a:r>
            <a:r>
              <a:rPr lang="en-US" sz="2000" b="1" dirty="0"/>
              <a:t>or</a:t>
            </a:r>
          </a:p>
          <a:p>
            <a:pPr marL="519113">
              <a:buClr>
                <a:schemeClr val="tx1"/>
              </a:buClr>
              <a:buFont typeface="Wingdings" pitchFamily="2" charset="2"/>
              <a:buChar char="ü"/>
              <a:tabLst>
                <a:tab pos="176213" algn="l"/>
                <a:tab pos="1025525" algn="l"/>
                <a:tab pos="1311275" algn="l"/>
              </a:tabLst>
              <a:defRPr/>
            </a:pPr>
            <a:endParaRPr lang="en-US" sz="2000" b="1" dirty="0"/>
          </a:p>
          <a:p>
            <a:pPr marL="519113">
              <a:buClr>
                <a:schemeClr val="tx1"/>
              </a:buClr>
              <a:buFont typeface="Wingdings" pitchFamily="2" charset="2"/>
              <a:buChar char="ü"/>
              <a:tabLst>
                <a:tab pos="176213" algn="l"/>
                <a:tab pos="1025525" algn="l"/>
                <a:tab pos="1311275" algn="l"/>
              </a:tabLst>
              <a:defRPr/>
            </a:pPr>
            <a:r>
              <a:rPr lang="en-US" sz="2000" dirty="0"/>
              <a:t>The child is currently in an emergency placement. </a:t>
            </a:r>
          </a:p>
        </p:txBody>
      </p:sp>
      <p:sp>
        <p:nvSpPr>
          <p:cNvPr id="7" name="TextBox 6">
            <a:extLst>
              <a:ext uri="{FF2B5EF4-FFF2-40B4-BE49-F238E27FC236}">
                <a16:creationId xmlns:a16="http://schemas.microsoft.com/office/drawing/2014/main" id="{787773A2-241D-4A9A-A4BE-7107C77C2BF7}"/>
              </a:ext>
            </a:extLst>
          </p:cNvPr>
          <p:cNvSpPr txBox="1"/>
          <p:nvPr/>
        </p:nvSpPr>
        <p:spPr>
          <a:xfrm flipH="1">
            <a:off x="4667809" y="2103061"/>
            <a:ext cx="910626" cy="461665"/>
          </a:xfrm>
          <a:prstGeom prst="rect">
            <a:avLst/>
          </a:prstGeom>
          <a:noFill/>
        </p:spPr>
        <p:txBody>
          <a:bodyPr wrap="square" rtlCol="0">
            <a:spAutoFit/>
          </a:bodyPr>
          <a:lstStyle/>
          <a:p>
            <a:r>
              <a:rPr lang="en-US" sz="2400" dirty="0"/>
              <a:t>AND</a:t>
            </a:r>
          </a:p>
        </p:txBody>
      </p:sp>
    </p:spTree>
    <p:extLst>
      <p:ext uri="{BB962C8B-B14F-4D97-AF65-F5344CB8AC3E}">
        <p14:creationId xmlns:p14="http://schemas.microsoft.com/office/powerpoint/2010/main" val="9276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DB68C-9608-4CE2-894B-B51A1A4D4D88}"/>
              </a:ext>
            </a:extLst>
          </p:cNvPr>
          <p:cNvSpPr/>
          <p:nvPr/>
        </p:nvSpPr>
        <p:spPr>
          <a:xfrm>
            <a:off x="447412" y="1132784"/>
            <a:ext cx="6096000" cy="3785652"/>
          </a:xfrm>
          <a:prstGeom prst="rect">
            <a:avLst/>
          </a:prstGeom>
        </p:spPr>
        <p:txBody>
          <a:bodyPr>
            <a:spAutoFit/>
          </a:bodyPr>
          <a:lstStyle/>
          <a:p>
            <a:pPr>
              <a:buFont typeface="Wingdings" panose="05000000000000000000" pitchFamily="2" charset="2"/>
              <a:buChar char="§"/>
            </a:pPr>
            <a:r>
              <a:rPr lang="en-US" altLang="en-US" sz="2400" dirty="0"/>
              <a:t>The receiving state is expected to approve or deny placement within 20 business days.</a:t>
            </a:r>
          </a:p>
          <a:p>
            <a:pPr>
              <a:buFont typeface="Wingdings" panose="05000000000000000000" pitchFamily="2" charset="2"/>
              <a:buChar char="§"/>
            </a:pPr>
            <a:endParaRPr lang="en-US" altLang="en-US" sz="2400" dirty="0"/>
          </a:p>
          <a:p>
            <a:pPr>
              <a:buFont typeface="Wingdings" panose="05000000000000000000" pitchFamily="2" charset="2"/>
              <a:buChar char="§"/>
            </a:pPr>
            <a:r>
              <a:rPr lang="en-US" altLang="en-US" sz="2400" dirty="0"/>
              <a:t>The child cannot be in the home while a Reg 7 study is being completed.</a:t>
            </a:r>
          </a:p>
          <a:p>
            <a:pPr>
              <a:buFont typeface="Wingdings" panose="05000000000000000000" pitchFamily="2" charset="2"/>
              <a:buChar char="§"/>
            </a:pPr>
            <a:endParaRPr lang="en-US" altLang="en-US" sz="2400" dirty="0"/>
          </a:p>
          <a:p>
            <a:pPr>
              <a:buFont typeface="Wingdings" panose="05000000000000000000" pitchFamily="2" charset="2"/>
              <a:buChar char="§"/>
            </a:pPr>
            <a:r>
              <a:rPr lang="en-US" altLang="en-US" sz="2400" dirty="0"/>
              <a:t>Some states are not able to comply with Regulation 7 timelines.  (i.e. Washington  and California)</a:t>
            </a:r>
          </a:p>
        </p:txBody>
      </p:sp>
      <p:sp>
        <p:nvSpPr>
          <p:cNvPr id="4" name="TextBox 3">
            <a:extLst>
              <a:ext uri="{FF2B5EF4-FFF2-40B4-BE49-F238E27FC236}">
                <a16:creationId xmlns:a16="http://schemas.microsoft.com/office/drawing/2014/main" id="{F7A63DC2-BC58-41BD-B744-0A6E3C969B10}"/>
              </a:ext>
            </a:extLst>
          </p:cNvPr>
          <p:cNvSpPr txBox="1"/>
          <p:nvPr/>
        </p:nvSpPr>
        <p:spPr>
          <a:xfrm>
            <a:off x="447412" y="427838"/>
            <a:ext cx="4647501" cy="461665"/>
          </a:xfrm>
          <a:prstGeom prst="rect">
            <a:avLst/>
          </a:prstGeom>
          <a:noFill/>
        </p:spPr>
        <p:txBody>
          <a:bodyPr wrap="square" rtlCol="0">
            <a:spAutoFit/>
          </a:bodyPr>
          <a:lstStyle/>
          <a:p>
            <a:r>
              <a:rPr lang="en-US" sz="2400" dirty="0"/>
              <a:t>REGULATION 7 (CONTINUED)</a:t>
            </a:r>
          </a:p>
        </p:txBody>
      </p:sp>
      <p:pic>
        <p:nvPicPr>
          <p:cNvPr id="5" name="Picture 4" descr="MMj02544980000[1]">
            <a:extLst>
              <a:ext uri="{FF2B5EF4-FFF2-40B4-BE49-F238E27FC236}">
                <a16:creationId xmlns:a16="http://schemas.microsoft.com/office/drawing/2014/main" id="{649DF6CB-2A9D-44D8-8A8E-004D143FC54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8689" y="1496468"/>
            <a:ext cx="2438400" cy="224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8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38FAA5-8F25-4782-8516-9F663478A3E0}"/>
              </a:ext>
            </a:extLst>
          </p:cNvPr>
          <p:cNvSpPr txBox="1"/>
          <p:nvPr/>
        </p:nvSpPr>
        <p:spPr>
          <a:xfrm>
            <a:off x="967530" y="3642655"/>
            <a:ext cx="11316749" cy="523220"/>
          </a:xfrm>
          <a:prstGeom prst="rect">
            <a:avLst/>
          </a:prstGeom>
          <a:noFill/>
        </p:spPr>
        <p:txBody>
          <a:bodyPr wrap="square" rtlCol="0">
            <a:spAutoFit/>
          </a:bodyPr>
          <a:lstStyle/>
          <a:p>
            <a:r>
              <a:rPr lang="en-US" sz="2800" dirty="0">
                <a:hlinkClick r:id="rId2"/>
              </a:rPr>
              <a:t>http://www.dhs.state.or.us/policy/childwelfare/icpc_tools.html</a:t>
            </a:r>
            <a:endParaRPr lang="en-US" sz="2800" dirty="0"/>
          </a:p>
        </p:txBody>
      </p:sp>
      <p:sp>
        <p:nvSpPr>
          <p:cNvPr id="3" name="TextBox 2">
            <a:extLst>
              <a:ext uri="{FF2B5EF4-FFF2-40B4-BE49-F238E27FC236}">
                <a16:creationId xmlns:a16="http://schemas.microsoft.com/office/drawing/2014/main" id="{C7EBB221-BC2A-4CBE-8028-67881AB67A7E}"/>
              </a:ext>
            </a:extLst>
          </p:cNvPr>
          <p:cNvSpPr txBox="1"/>
          <p:nvPr/>
        </p:nvSpPr>
        <p:spPr>
          <a:xfrm>
            <a:off x="1417739" y="1568741"/>
            <a:ext cx="7650760" cy="1384995"/>
          </a:xfrm>
          <a:prstGeom prst="rect">
            <a:avLst/>
          </a:prstGeom>
          <a:noFill/>
        </p:spPr>
        <p:txBody>
          <a:bodyPr wrap="square" rtlCol="0">
            <a:spAutoFit/>
          </a:bodyPr>
          <a:lstStyle/>
          <a:p>
            <a:r>
              <a:rPr lang="en-US" sz="2800" dirty="0"/>
              <a:t>Court order with specific findings is required to initiate expedited ICPC.  Form CF101 located on DHS website:</a:t>
            </a:r>
          </a:p>
        </p:txBody>
      </p:sp>
    </p:spTree>
    <p:extLst>
      <p:ext uri="{BB962C8B-B14F-4D97-AF65-F5344CB8AC3E}">
        <p14:creationId xmlns:p14="http://schemas.microsoft.com/office/powerpoint/2010/main" val="312784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regon DHS Child Welfare ICPC Tools - Google Chrome">
            <a:extLst>
              <a:ext uri="{FF2B5EF4-FFF2-40B4-BE49-F238E27FC236}">
                <a16:creationId xmlns:a16="http://schemas.microsoft.com/office/drawing/2014/main" id="{3E2E2226-F7EF-494D-BE82-C22E23694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6654800"/>
          </a:xfrm>
          <a:prstGeom prst="rect">
            <a:avLst/>
          </a:prstGeom>
        </p:spPr>
      </p:pic>
    </p:spTree>
    <p:extLst>
      <p:ext uri="{BB962C8B-B14F-4D97-AF65-F5344CB8AC3E}">
        <p14:creationId xmlns:p14="http://schemas.microsoft.com/office/powerpoint/2010/main" val="1959629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06005B4FC2494094C066A3FEEFD2FC" ma:contentTypeVersion="6" ma:contentTypeDescription="Create a new document." ma:contentTypeScope="" ma:versionID="4febedd4aa3eb8f4a4f0cf0531cd470b">
  <xsd:schema xmlns:xsd="http://www.w3.org/2001/XMLSchema" xmlns:xs="http://www.w3.org/2001/XMLSchema" xmlns:p="http://schemas.microsoft.com/office/2006/metadata/properties" targetNamespace="http://schemas.microsoft.com/office/2006/metadata/properties" ma:root="true" ma:fieldsID="45c1b499c44b6107b94dd22258705a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A1C7AE-A68D-486D-9BCA-A22556FE13EA}"/>
</file>

<file path=customXml/itemProps2.xml><?xml version="1.0" encoding="utf-8"?>
<ds:datastoreItem xmlns:ds="http://schemas.openxmlformats.org/officeDocument/2006/customXml" ds:itemID="{6CFE1F6E-1DC8-4C2D-8144-C27456416998}"/>
</file>

<file path=customXml/itemProps3.xml><?xml version="1.0" encoding="utf-8"?>
<ds:datastoreItem xmlns:ds="http://schemas.openxmlformats.org/officeDocument/2006/customXml" ds:itemID="{E96A2DF6-CB10-4BFC-A63E-BE0F7193FA32}"/>
</file>

<file path=docProps/app.xml><?xml version="1.0" encoding="utf-8"?>
<Properties xmlns="http://schemas.openxmlformats.org/officeDocument/2006/extended-properties" xmlns:vt="http://schemas.openxmlformats.org/officeDocument/2006/docPropsVTypes">
  <Template>TM04033921[[fn=Damask]]</Template>
  <TotalTime>893</TotalTime>
  <Words>1750</Words>
  <Application>Microsoft Office PowerPoint</Application>
  <PresentationFormat>Widescreen</PresentationFormat>
  <Paragraphs>228</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Bookman Old Style</vt:lpstr>
      <vt:lpstr>Calibri</vt:lpstr>
      <vt:lpstr>Calibri,Bold</vt:lpstr>
      <vt:lpstr>Lucida Sans</vt:lpstr>
      <vt:lpstr>Rockwell</vt:lpstr>
      <vt:lpstr>Tahoma</vt:lpstr>
      <vt:lpstr>Wingdings</vt:lpstr>
      <vt:lpstr>Damask</vt:lpstr>
      <vt:lpstr>Interstate compact on the placement of children (icpc)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Counties eligible to use the agreement</vt:lpstr>
      <vt:lpstr>PowerPoint Presentation</vt:lpstr>
      <vt:lpstr>PowerPoint Presentation</vt:lpstr>
      <vt:lpstr>ICPC Process</vt:lpstr>
      <vt:lpstr>Why is the ICPC needed?</vt:lpstr>
      <vt:lpstr>ICPC Timelines</vt:lpstr>
      <vt:lpstr>Why does ICPC take so long?</vt:lpstr>
      <vt:lpstr>Strategies to speed up the ICPC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Clatsop County</dc:title>
  <dc:creator>Dawn M McIntosh</dc:creator>
  <cp:lastModifiedBy>Michelle Markson</cp:lastModifiedBy>
  <cp:revision>62</cp:revision>
  <cp:lastPrinted>2019-08-10T01:12:46Z</cp:lastPrinted>
  <dcterms:created xsi:type="dcterms:W3CDTF">2019-03-06T16:48:05Z</dcterms:created>
  <dcterms:modified xsi:type="dcterms:W3CDTF">2019-08-12T18:52:03Z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0x0101005306005B4FC2494094C066A3FEEFD2FC</vt:lpwstr>
  </property>
</Properties>
</file>